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7">
  <p:sldMasterIdLst>
    <p:sldMasterId id="2147483729" r:id="rId1"/>
  </p:sldMasterIdLst>
  <p:notesMasterIdLst>
    <p:notesMasterId r:id="rId16"/>
  </p:notesMasterIdLst>
  <p:handoutMasterIdLst>
    <p:handoutMasterId r:id="rId17"/>
  </p:handoutMasterIdLst>
  <p:sldIdLst>
    <p:sldId id="303" r:id="rId2"/>
    <p:sldId id="308" r:id="rId3"/>
    <p:sldId id="347" r:id="rId4"/>
    <p:sldId id="350" r:id="rId5"/>
    <p:sldId id="346" r:id="rId6"/>
    <p:sldId id="351" r:id="rId7"/>
    <p:sldId id="356" r:id="rId8"/>
    <p:sldId id="353" r:id="rId9"/>
    <p:sldId id="352" r:id="rId10"/>
    <p:sldId id="355" r:id="rId11"/>
    <p:sldId id="354" r:id="rId12"/>
    <p:sldId id="357" r:id="rId13"/>
    <p:sldId id="326" r:id="rId14"/>
    <p:sldId id="324" r:id="rId15"/>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C1E442"/>
    <a:srgbClr val="FFFFCC"/>
    <a:srgbClr val="72AF2F"/>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941" autoAdjust="0"/>
    <p:restoredTop sz="97931" autoAdjust="0"/>
  </p:normalViewPr>
  <p:slideViewPr>
    <p:cSldViewPr snapToGrid="0">
      <p:cViewPr varScale="1">
        <p:scale>
          <a:sx n="76" d="100"/>
          <a:sy n="76" d="100"/>
        </p:scale>
        <p:origin x="343" y="4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58" y="-4565"/>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2/28/2021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dirty="0"/>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2/28/2021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dirty="0"/>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dirty="0"/>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dirty="0" smtClean="0">
                <a:ea typeface="+mn-ea"/>
                <a:cs typeface="Arial" panose="020B0604020202020204" pitchFamily="34" charset="0"/>
              </a:rPr>
              <a:t>S5-212064, SA5#136</a:t>
            </a:r>
            <a:r>
              <a:rPr lang="en-US" altLang="zh-CN" sz="1100" b="1" spc="300" dirty="0" smtClean="0">
                <a:ea typeface="+mn-ea"/>
                <a:cs typeface="Arial" panose="020B0604020202020204" pitchFamily="34" charset="0"/>
              </a:rPr>
              <a:t>e</a:t>
            </a:r>
            <a:r>
              <a:rPr lang="en-GB" sz="1100" b="1" spc="300" dirty="0" smtClean="0">
                <a:ea typeface="+mn-ea"/>
                <a:cs typeface="Arial" panose="020B0604020202020204" pitchFamily="34" charset="0"/>
              </a:rPr>
              <a:t>, 1 – 9 </a:t>
            </a:r>
            <a:r>
              <a:rPr lang="en-US" altLang="zh-CN" sz="1100" b="1" spc="300" dirty="0" smtClean="0">
                <a:ea typeface="+mn-ea"/>
                <a:cs typeface="Arial" panose="020B0604020202020204" pitchFamily="34" charset="0"/>
              </a:rPr>
              <a:t>March</a:t>
            </a:r>
            <a:r>
              <a:rPr lang="en-GB" sz="1100" b="1" spc="300" dirty="0" smtClean="0">
                <a:ea typeface="+mn-ea"/>
                <a:cs typeface="Arial" panose="020B0604020202020204" pitchFamily="34" charset="0"/>
              </a:rPr>
              <a:t> 2021</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a:t>
            </a:r>
            <a:r>
              <a:rPr lang="en-US" altLang="zh-CN" sz="1067" dirty="0" smtClean="0"/>
              <a:t>21</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413" indent="-303213" algn="l" rtl="0" eaLnBrk="0" fontAlgn="base" hangingPunct="0">
        <a:spcBef>
          <a:spcPct val="20000"/>
        </a:spcBef>
        <a:spcAft>
          <a:spcPct val="0"/>
        </a:spcAft>
        <a:buBlip>
          <a:blip r:embed="rId7"/>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oleObject" Target="../embeddings/Microsoft_Word_97_-_2003___1.doc"/></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3.png"/><Relationship Id="rId5" Type="http://schemas.openxmlformats.org/officeDocument/2006/relationships/image" Target="../media/image12.emf"/><Relationship Id="rId4" Type="http://schemas.openxmlformats.org/officeDocument/2006/relationships/oleObject" Target="../embeddings/Microsoft_Word_97_-_2003___2.doc"/></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hyperlink" Target="mailto:info@3gpp.org" TargetMode="External"/><Relationship Id="rId7" Type="http://schemas.openxmlformats.org/officeDocument/2006/relationships/image" Target="../media/image2.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hyperlink" Target="mailto:thomas.tovinger@ericsson.com"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rojects.tmforum.org/wiki/display/ASC/2021-02-22++Multi-SDO+Autonomous+Networks+Workshop+#2+Meeting+Notes"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269485" y="2650969"/>
            <a:ext cx="8621712" cy="1468438"/>
          </a:xfrm>
        </p:spPr>
        <p:txBody>
          <a:bodyPr>
            <a:noAutofit/>
          </a:bodyPr>
          <a:lstStyle/>
          <a:p>
            <a:pPr>
              <a:defRPr/>
            </a:pPr>
            <a:r>
              <a:rPr lang="en-GB" sz="3200" b="1" i="1" dirty="0">
                <a:effectLst>
                  <a:outerShdw blurRad="38100" dist="38100" dir="2700000" algn="tl">
                    <a:srgbClr val="C0C0C0"/>
                  </a:outerShdw>
                </a:effectLst>
                <a:latin typeface="Arial" panose="020B0604020202020204" pitchFamily="34" charset="0"/>
                <a:cs typeface="Arial" panose="020B0604020202020204" pitchFamily="34" charset="0"/>
              </a:rPr>
              <a:t>  </a:t>
            </a:r>
            <a:r>
              <a:rPr lang="en-GB" sz="3200" dirty="0">
                <a:latin typeface="Arial" panose="020B0604020202020204" pitchFamily="34" charset="0"/>
                <a:cs typeface="Arial" panose="020B0604020202020204" pitchFamily="34" charset="0"/>
              </a:rPr>
              <a:t/>
            </a:r>
            <a:br>
              <a:rPr lang="en-GB" sz="3200" dirty="0">
                <a:latin typeface="Arial" panose="020B0604020202020204" pitchFamily="34" charset="0"/>
                <a:cs typeface="Arial" panose="020B0604020202020204" pitchFamily="34" charset="0"/>
              </a:rPr>
            </a:br>
            <a:r>
              <a:rPr lang="en-US" altLang="zh-CN" sz="3200" b="1" spc="300" dirty="0" smtClean="0">
                <a:latin typeface="Arial" panose="020B0604020202020204" pitchFamily="34" charset="0"/>
                <a:cs typeface="Arial" panose="020B0604020202020204" pitchFamily="34" charset="0"/>
              </a:rPr>
              <a:t>3GPP </a:t>
            </a:r>
            <a:r>
              <a:rPr lang="en-US" altLang="zh-CN" sz="3200" b="1" spc="300" dirty="0">
                <a:latin typeface="Arial" panose="020B0604020202020204" pitchFamily="34" charset="0"/>
                <a:cs typeface="Arial" panose="020B0604020202020204" pitchFamily="34" charset="0"/>
              </a:rPr>
              <a:t>SA5 inputs to </a:t>
            </a:r>
            <a:r>
              <a:rPr lang="en-US" altLang="zh-CN" sz="3200" b="1" spc="300" dirty="0" smtClean="0">
                <a:latin typeface="Arial" panose="020B0604020202020204" pitchFamily="34" charset="0"/>
                <a:cs typeface="Arial" panose="020B0604020202020204" pitchFamily="34" charset="0"/>
              </a:rPr>
              <a:t>p</a:t>
            </a:r>
            <a:r>
              <a:rPr lang="en-US" altLang="zh-CN" sz="3200" b="1" dirty="0" smtClean="0">
                <a:latin typeface="Arial" panose="020B0604020202020204" pitchFamily="34" charset="0"/>
                <a:cs typeface="Arial" panose="020B0604020202020204" pitchFamily="34" charset="0"/>
              </a:rPr>
              <a:t>rogressing </a:t>
            </a:r>
            <a:r>
              <a:rPr lang="en-US" altLang="zh-CN" sz="3200" b="1" dirty="0">
                <a:latin typeface="Arial" panose="020B0604020202020204" pitchFamily="34" charset="0"/>
                <a:cs typeface="Arial" panose="020B0604020202020204" pitchFamily="34" charset="0"/>
              </a:rPr>
              <a:t>the Multi SDO Autonomous Network coordination </a:t>
            </a:r>
            <a:r>
              <a:rPr lang="en-US" altLang="zh-CN" sz="3200" b="1" dirty="0" smtClean="0">
                <a:latin typeface="Arial" panose="020B0604020202020204" pitchFamily="34" charset="0"/>
                <a:cs typeface="Arial" panose="020B0604020202020204" pitchFamily="34" charset="0"/>
              </a:rPr>
              <a:t/>
            </a:r>
            <a:br>
              <a:rPr lang="en-US" altLang="zh-CN" sz="3200" b="1" dirty="0" smtClean="0">
                <a:latin typeface="Arial" panose="020B0604020202020204" pitchFamily="34" charset="0"/>
                <a:cs typeface="Arial" panose="020B0604020202020204" pitchFamily="34" charset="0"/>
              </a:rPr>
            </a:br>
            <a:endParaRPr lang="en-GB" sz="3200" dirty="0">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US" altLang="en-US" sz="2400" dirty="0" smtClean="0">
                <a:latin typeface="Arial" charset="0"/>
              </a:rPr>
              <a:t>Zou </a:t>
            </a:r>
            <a:r>
              <a:rPr lang="en-US" altLang="en-US" sz="2400" dirty="0">
                <a:latin typeface="Arial" charset="0"/>
              </a:rPr>
              <a:t>Lan, </a:t>
            </a:r>
            <a:r>
              <a:rPr lang="en-US" altLang="en-US" sz="2400" dirty="0" smtClean="0">
                <a:latin typeface="Arial" charset="0"/>
              </a:rPr>
              <a:t>SA5 Vice Chair (Huawei)</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947" y="228600"/>
            <a:ext cx="9549241"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altLang="zh-CN" sz="3200" b="1" kern="1200" dirty="0">
                <a:solidFill>
                  <a:srgbClr val="C00000"/>
                </a:solidFill>
                <a:latin typeface="Calibri Light" panose="020F0302020204030204"/>
              </a:rPr>
              <a:t>SA5 concept and definitions- Control loops (TS 28.535) - 1</a:t>
            </a:r>
            <a:endParaRPr lang="zh-CN" altLang="en-US" sz="3200" b="1" kern="1200" dirty="0">
              <a:solidFill>
                <a:srgbClr val="C00000"/>
              </a:solidFill>
              <a:latin typeface="Calibri Light" panose="020F0302020204030204"/>
            </a:endParaRPr>
          </a:p>
        </p:txBody>
      </p:sp>
      <p:sp>
        <p:nvSpPr>
          <p:cNvPr id="4" name="内容占位符 3"/>
          <p:cNvSpPr>
            <a:spLocks noGrp="1"/>
          </p:cNvSpPr>
          <p:nvPr>
            <p:ph idx="1"/>
          </p:nvPr>
        </p:nvSpPr>
        <p:spPr>
          <a:xfrm>
            <a:off x="205947" y="1103867"/>
            <a:ext cx="11878961" cy="1454123"/>
          </a:xfrm>
        </p:spPr>
        <p:txBody>
          <a:bodyPr/>
          <a:lstStyle/>
          <a:p>
            <a:pPr marL="0" indent="0">
              <a:buNone/>
            </a:pPr>
            <a:r>
              <a:rPr lang="en-GB" altLang="zh-CN" sz="1050" b="1" dirty="0"/>
              <a:t>Concept</a:t>
            </a:r>
            <a:r>
              <a:rPr lang="en-GB" altLang="zh-CN" sz="1050" b="1" dirty="0" smtClean="0"/>
              <a:t>:</a:t>
            </a:r>
          </a:p>
          <a:p>
            <a:pPr marL="0" indent="0">
              <a:buNone/>
            </a:pPr>
            <a:r>
              <a:rPr lang="en-GB" altLang="zh-CN" sz="1050" b="1" dirty="0" smtClean="0"/>
              <a:t>4.2.2</a:t>
            </a:r>
            <a:r>
              <a:rPr lang="en-GB" altLang="zh-CN" sz="1050" b="1" dirty="0"/>
              <a:t>	Control loops</a:t>
            </a:r>
            <a:endParaRPr lang="zh-CN" altLang="zh-CN" sz="1050" b="1" dirty="0"/>
          </a:p>
          <a:p>
            <a:pPr marL="0" indent="0">
              <a:buNone/>
            </a:pPr>
            <a:r>
              <a:rPr lang="en-GB" altLang="zh-CN" sz="1050" dirty="0"/>
              <a:t>A control loop is a building block for management of networks and services. The basic principle of any control loop is to adjust the value of a measured or observed variable (expressed as for example an attribute) to equal the value of a desired goal (expressed as for example an attribute). The producer of the measurements or observations, the control service, and the controlled entity are all required to create a control loop.</a:t>
            </a:r>
            <a:endParaRPr lang="zh-CN" altLang="zh-CN" sz="1050" dirty="0"/>
          </a:p>
          <a:p>
            <a:pPr marL="0" indent="0">
              <a:buNone/>
            </a:pPr>
            <a:r>
              <a:rPr lang="en-GB" altLang="zh-CN" sz="1050" dirty="0"/>
              <a:t>For the control loop to act on input in the context of the set goal, the control loop provided through following four steps that continuously consume and produce information from each other in a loop in the following sequence monitor, analyse, decide and execute.</a:t>
            </a:r>
            <a:endParaRPr lang="zh-CN" altLang="zh-CN" sz="1050" dirty="0"/>
          </a:p>
          <a:p>
            <a:pPr marL="0" indent="0">
              <a:buNone/>
            </a:pPr>
            <a:r>
              <a:rPr lang="en-GB" altLang="zh-CN" sz="1050" dirty="0"/>
              <a:t>A control loop can be an open control loop in which case a human operator or other management entity intervenes inside the loop A control loop can be closed and operates without human operator or other management entity involvement inside the loop other than possibly the initial configuration of the measurement producer and configuration of control loop. </a:t>
            </a:r>
            <a:endParaRPr lang="en-GB" altLang="zh-CN" sz="1050" dirty="0" smtClean="0"/>
          </a:p>
        </p:txBody>
      </p:sp>
      <p:sp>
        <p:nvSpPr>
          <p:cNvPr id="5" name="矩形 4"/>
          <p:cNvSpPr/>
          <p:nvPr/>
        </p:nvSpPr>
        <p:spPr>
          <a:xfrm>
            <a:off x="197709" y="2649453"/>
            <a:ext cx="7059826" cy="892552"/>
          </a:xfrm>
          <a:prstGeom prst="rect">
            <a:avLst/>
          </a:prstGeom>
        </p:spPr>
        <p:txBody>
          <a:bodyPr wrap="square">
            <a:spAutoFit/>
          </a:bodyPr>
          <a:lstStyle/>
          <a:p>
            <a:pPr lvl="0">
              <a:spcBef>
                <a:spcPct val="20000"/>
              </a:spcBef>
            </a:pPr>
            <a:r>
              <a:rPr lang="en-GB" altLang="zh-CN" sz="1000" b="1" kern="0" dirty="0" smtClean="0">
                <a:solidFill>
                  <a:prstClr val="black"/>
                </a:solidFill>
                <a:latin typeface="Calibri"/>
                <a:cs typeface="+mn-cs"/>
              </a:rPr>
              <a:t>4.2.3</a:t>
            </a:r>
            <a:r>
              <a:rPr lang="en-GB" altLang="zh-CN" sz="1000" b="1" kern="0" dirty="0">
                <a:solidFill>
                  <a:prstClr val="black"/>
                </a:solidFill>
                <a:latin typeface="Calibri"/>
                <a:cs typeface="+mn-cs"/>
              </a:rPr>
              <a:t>	Open control loops</a:t>
            </a:r>
            <a:endParaRPr lang="zh-CN" altLang="zh-CN" sz="1000" b="1" kern="0" dirty="0">
              <a:solidFill>
                <a:prstClr val="black"/>
              </a:solidFill>
              <a:latin typeface="Calibri"/>
              <a:cs typeface="+mn-cs"/>
            </a:endParaRPr>
          </a:p>
          <a:p>
            <a:pPr lvl="0">
              <a:spcBef>
                <a:spcPct val="20000"/>
              </a:spcBef>
            </a:pPr>
            <a:r>
              <a:rPr lang="en-GB" altLang="zh-CN" sz="1000" kern="0" dirty="0">
                <a:solidFill>
                  <a:prstClr val="black"/>
                </a:solidFill>
                <a:latin typeface="Calibri"/>
                <a:cs typeface="+mn-cs"/>
              </a:rPr>
              <a:t>In an open control loop, the human operator intervenes in one or more of the process steps inside the loop, see Figure 4.2.3.1. The human operator is in control of the steps in the control loop, including decisions taken in the loop. The management system collects, analyses and presents the data to the operator, but the operator decides which action to take. In this case, the completion time for control loop is dependent on availability and reaction time of a human operator or other management entity.</a:t>
            </a:r>
            <a:endParaRPr lang="zh-CN" altLang="en-US" sz="1000" kern="0" dirty="0">
              <a:solidFill>
                <a:prstClr val="black"/>
              </a:solidFill>
              <a:latin typeface="Calibri"/>
              <a:cs typeface="+mn-cs"/>
            </a:endParaRPr>
          </a:p>
        </p:txBody>
      </p:sp>
      <p:sp>
        <p:nvSpPr>
          <p:cNvPr id="11" name="矩形 10"/>
          <p:cNvSpPr/>
          <p:nvPr/>
        </p:nvSpPr>
        <p:spPr>
          <a:xfrm>
            <a:off x="7356389" y="2734962"/>
            <a:ext cx="4411362" cy="3516347"/>
          </a:xfrm>
          <a:prstGeom prst="rect">
            <a:avLst/>
          </a:prstGeom>
        </p:spPr>
        <p:txBody>
          <a:bodyPr wrap="square">
            <a:spAutoFit/>
          </a:bodyPr>
          <a:lstStyle/>
          <a:p>
            <a:pPr>
              <a:spcBef>
                <a:spcPts val="600"/>
              </a:spcBef>
              <a:spcAft>
                <a:spcPts val="900"/>
              </a:spcAft>
            </a:pPr>
            <a:r>
              <a:rPr lang="en-GB" altLang="zh-CN" sz="1000" b="1" dirty="0">
                <a:latin typeface="+mn-lt"/>
                <a:cs typeface="Times New Roman" panose="02020603050405020304" pitchFamily="18" charset="0"/>
              </a:rPr>
              <a:t>4.2.4	Closed control loops</a:t>
            </a:r>
            <a:endParaRPr lang="zh-CN" altLang="zh-CN" sz="1000" b="1" dirty="0">
              <a:latin typeface="+mn-lt"/>
              <a:cs typeface="Times New Roman" panose="02020603050405020304" pitchFamily="18" charset="0"/>
            </a:endParaRPr>
          </a:p>
          <a:p>
            <a:pPr>
              <a:spcAft>
                <a:spcPts val="900"/>
              </a:spcAft>
            </a:pPr>
            <a:r>
              <a:rPr lang="en-GB" altLang="zh-CN" sz="1000" dirty="0">
                <a:latin typeface="+mn-lt"/>
              </a:rPr>
              <a:t>In a closed control loop, there is no direct involvement of a human operator or other management entity in the control loop, the control loop is fully automated. As shown in Figure 4.2.4.1 the human operator or management entity is not directly controlling the details inside the process steps but provides control outside the loop. For example, configuring goals for the control loop to make autonomous decisions within the boundaries of the set goal. Once the control loop is configured with the goal, the controlled entity is adjusted according to the set goals. </a:t>
            </a:r>
            <a:endParaRPr lang="zh-CN" altLang="zh-CN" sz="1000" dirty="0">
              <a:latin typeface="+mn-lt"/>
            </a:endParaRPr>
          </a:p>
          <a:p>
            <a:pPr>
              <a:spcAft>
                <a:spcPts val="900"/>
              </a:spcAft>
            </a:pPr>
            <a:r>
              <a:rPr lang="en-GB" altLang="zh-CN" sz="1000" dirty="0">
                <a:latin typeface="+mn-lt"/>
              </a:rPr>
              <a:t>In a closed control loop the input to the control loop provided by human operator or other management entity may include the goal or policies. The output of the closed control loop may include closed control loop status to a human operator or other management </a:t>
            </a:r>
            <a:r>
              <a:rPr lang="en-GB" altLang="zh-CN" sz="1000" dirty="0" smtClean="0">
                <a:latin typeface="+mn-lt"/>
              </a:rPr>
              <a:t>entity.</a:t>
            </a:r>
            <a:endParaRPr lang="zh-CN" altLang="zh-CN" sz="1000" dirty="0" smtClean="0">
              <a:latin typeface="+mn-lt"/>
            </a:endParaRPr>
          </a:p>
          <a:p>
            <a:pPr>
              <a:spcAft>
                <a:spcPts val="900"/>
              </a:spcAft>
            </a:pPr>
            <a:r>
              <a:rPr lang="en-GB" altLang="zh-CN" sz="1000" dirty="0" smtClean="0">
                <a:latin typeface="+mn-lt"/>
              </a:rPr>
              <a:t>Typically, the goal is set within certain parameter boundaries, the closed control loop can automatically adjust the output based on the input within the parameter boundaries. Once a control loop cannot automatically adjust, the human operator or other management entity needs to be informed. The human operator or other management entity may decide to change the management of closed control loop so that it becomes an open control loop, where decisions are made by the human operator or other management entity and not by the closed control loop. </a:t>
            </a:r>
            <a:endParaRPr lang="zh-CN" altLang="zh-CN" sz="1000" dirty="0">
              <a:latin typeface="+mn-lt"/>
            </a:endParaRPr>
          </a:p>
        </p:txBody>
      </p:sp>
      <p:pic>
        <p:nvPicPr>
          <p:cNvPr id="16" name="Picture 3"/>
          <p:cNvPicPr/>
          <p:nvPr/>
        </p:nvPicPr>
        <p:blipFill>
          <a:blip r:embed="rId2">
            <a:extLst>
              <a:ext uri="{28A0092B-C50C-407E-A947-70E740481C1C}">
                <a14:useLocalDpi xmlns:a14="http://schemas.microsoft.com/office/drawing/2010/main" val="0"/>
              </a:ext>
            </a:extLst>
          </a:blip>
          <a:stretch>
            <a:fillRect/>
          </a:stretch>
        </p:blipFill>
        <p:spPr>
          <a:xfrm>
            <a:off x="3846557" y="3630491"/>
            <a:ext cx="3312124" cy="2202333"/>
          </a:xfrm>
          <a:prstGeom prst="rect">
            <a:avLst/>
          </a:prstGeom>
        </p:spPr>
      </p:pic>
      <p:sp>
        <p:nvSpPr>
          <p:cNvPr id="13" name="矩形 12"/>
          <p:cNvSpPr/>
          <p:nvPr/>
        </p:nvSpPr>
        <p:spPr>
          <a:xfrm>
            <a:off x="315609" y="5859456"/>
            <a:ext cx="2590773" cy="261610"/>
          </a:xfrm>
          <a:prstGeom prst="rect">
            <a:avLst/>
          </a:prstGeom>
        </p:spPr>
        <p:txBody>
          <a:bodyPr wrap="none">
            <a:spAutoFit/>
          </a:bodyPr>
          <a:lstStyle/>
          <a:p>
            <a:pPr algn="ctr">
              <a:spcAft>
                <a:spcPts val="1200"/>
              </a:spcAft>
            </a:pPr>
            <a:r>
              <a:rPr lang="en-GB" altLang="zh-CN" sz="1100" b="1" dirty="0">
                <a:latin typeface="+mn-lt"/>
                <a:cs typeface="Times New Roman" panose="02020603050405020304" pitchFamily="18" charset="0"/>
              </a:rPr>
              <a:t>Figure 4.2.3.1: Open control loop entities</a:t>
            </a:r>
            <a:endParaRPr lang="zh-CN" altLang="zh-CN" sz="1100" b="1" dirty="0">
              <a:latin typeface="+mn-lt"/>
              <a:cs typeface="Times New Roman" panose="02020603050405020304" pitchFamily="18" charset="0"/>
            </a:endParaRPr>
          </a:p>
        </p:txBody>
      </p:sp>
      <p:sp>
        <p:nvSpPr>
          <p:cNvPr id="15" name="矩形 14"/>
          <p:cNvSpPr/>
          <p:nvPr/>
        </p:nvSpPr>
        <p:spPr>
          <a:xfrm>
            <a:off x="4066601" y="5859456"/>
            <a:ext cx="2661305" cy="261610"/>
          </a:xfrm>
          <a:prstGeom prst="rect">
            <a:avLst/>
          </a:prstGeom>
        </p:spPr>
        <p:txBody>
          <a:bodyPr wrap="none">
            <a:spAutoFit/>
          </a:bodyPr>
          <a:lstStyle/>
          <a:p>
            <a:pPr algn="ctr">
              <a:spcAft>
                <a:spcPts val="1200"/>
              </a:spcAft>
            </a:pPr>
            <a:r>
              <a:rPr lang="en-GB" altLang="zh-CN" sz="1100" b="1" dirty="0">
                <a:latin typeface="+mn-lt"/>
                <a:cs typeface="Times New Roman" panose="02020603050405020304" pitchFamily="18" charset="0"/>
              </a:rPr>
              <a:t>Figure 4.2.4.1: Closed control loop entities</a:t>
            </a:r>
            <a:endParaRPr lang="zh-CN" altLang="zh-CN" sz="1100" b="1" dirty="0">
              <a:latin typeface="+mn-lt"/>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441200" y="3542004"/>
            <a:ext cx="3020234" cy="2290819"/>
          </a:xfrm>
          <a:prstGeom prst="rect">
            <a:avLst/>
          </a:prstGeom>
        </p:spPr>
      </p:pic>
    </p:spTree>
    <p:extLst>
      <p:ext uri="{BB962C8B-B14F-4D97-AF65-F5344CB8AC3E}">
        <p14:creationId xmlns:p14="http://schemas.microsoft.com/office/powerpoint/2010/main" val="4170892909"/>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947" y="228600"/>
            <a:ext cx="9549241"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altLang="zh-CN" sz="3200" b="1" kern="1200" dirty="0">
                <a:solidFill>
                  <a:srgbClr val="C00000"/>
                </a:solidFill>
                <a:latin typeface="Calibri Light" panose="020F0302020204030204"/>
              </a:rPr>
              <a:t>SA5 concept and definitions- Control loops (TS 28.535) - 2</a:t>
            </a:r>
            <a:endParaRPr lang="zh-CN" altLang="en-US" sz="3200" b="1" kern="1200" dirty="0">
              <a:solidFill>
                <a:srgbClr val="C00000"/>
              </a:solidFill>
              <a:latin typeface="Calibri Light" panose="020F0302020204030204"/>
            </a:endParaRPr>
          </a:p>
        </p:txBody>
      </p:sp>
      <p:sp>
        <p:nvSpPr>
          <p:cNvPr id="4" name="内容占位符 3"/>
          <p:cNvSpPr>
            <a:spLocks noGrp="1"/>
          </p:cNvSpPr>
          <p:nvPr>
            <p:ph idx="1"/>
          </p:nvPr>
        </p:nvSpPr>
        <p:spPr>
          <a:xfrm>
            <a:off x="205947" y="1243913"/>
            <a:ext cx="6096000" cy="2463114"/>
          </a:xfrm>
        </p:spPr>
        <p:txBody>
          <a:bodyPr/>
          <a:lstStyle/>
          <a:p>
            <a:pPr marL="0" indent="0">
              <a:buNone/>
            </a:pPr>
            <a:r>
              <a:rPr lang="en-GB" altLang="zh-CN" sz="1100" b="1" dirty="0"/>
              <a:t>4.2	Management control loops</a:t>
            </a:r>
            <a:endParaRPr lang="zh-CN" altLang="zh-CN" sz="1100" b="1" dirty="0"/>
          </a:p>
          <a:p>
            <a:pPr marL="0" indent="0">
              <a:buNone/>
            </a:pPr>
            <a:r>
              <a:rPr lang="en-GB" altLang="zh-CN" sz="1100" b="1" dirty="0"/>
              <a:t>4.2.1	Overview</a:t>
            </a:r>
            <a:endParaRPr lang="zh-CN" altLang="zh-CN" sz="1100" b="1" dirty="0"/>
          </a:p>
          <a:p>
            <a:pPr marL="0" indent="0">
              <a:buNone/>
            </a:pPr>
            <a:r>
              <a:rPr lang="en-GB" altLang="zh-CN" sz="1100" dirty="0"/>
              <a:t>For communication service assurance one can identify two interactions of management control loops: </a:t>
            </a:r>
            <a:endParaRPr lang="zh-CN" altLang="zh-CN" sz="1100" dirty="0"/>
          </a:p>
          <a:p>
            <a:pPr marL="0" indent="0">
              <a:buNone/>
            </a:pPr>
            <a:r>
              <a:rPr lang="en-GB" altLang="zh-CN" sz="1100" dirty="0" smtClean="0"/>
              <a:t>1)Between </a:t>
            </a:r>
            <a:r>
              <a:rPr lang="en-GB" altLang="zh-CN" sz="1100" dirty="0"/>
              <a:t>the CSC and the CSP: In this case, the CSC provides the requirements for an assured communication service to the CSP, the CSP provides the corresponding communication service, the CSP also provides feedback to the CSC. The CSP adjusts the resources used by a communication service or the CSC adjusts the SLS continuously to achieve the assured requirements.</a:t>
            </a:r>
            <a:endParaRPr lang="zh-CN" altLang="zh-CN" sz="1100" dirty="0"/>
          </a:p>
          <a:p>
            <a:pPr marL="0" indent="0">
              <a:buNone/>
            </a:pPr>
            <a:r>
              <a:rPr lang="en-GB" altLang="zh-CN" sz="1100" dirty="0" smtClean="0"/>
              <a:t>2)Between </a:t>
            </a:r>
            <a:r>
              <a:rPr lang="en-GB" altLang="zh-CN" sz="1100" dirty="0"/>
              <a:t>the CSP and the NSP: the communication service provided by CSP requires the network capabilities. For example, the CSP requires a certain network latency. The NSP management system adjusts the network or CSP adjusts the latency requirement continuously to satisfy the latency requirement. </a:t>
            </a:r>
            <a:endParaRPr lang="en-GB" altLang="zh-CN" sz="1100" dirty="0" smtClean="0"/>
          </a:p>
          <a:p>
            <a:pPr marL="0" indent="0">
              <a:buNone/>
            </a:pPr>
            <a:r>
              <a:rPr lang="en-GB" altLang="zh-CN" sz="1100" dirty="0"/>
              <a:t>Figure 4.2.1.1 gives a high level description of interaction process involved in the management closed control loop.</a:t>
            </a:r>
            <a:endParaRPr lang="zh-CN" altLang="zh-CN" sz="1100" dirty="0"/>
          </a:p>
          <a:p>
            <a:pPr marL="0" indent="0">
              <a:buNone/>
            </a:pPr>
            <a:endParaRPr lang="zh-CN" altLang="en-US" sz="1100" dirty="0"/>
          </a:p>
        </p:txBody>
      </p:sp>
      <p:graphicFrame>
        <p:nvGraphicFramePr>
          <p:cNvPr id="9" name="对象 8"/>
          <p:cNvGraphicFramePr>
            <a:graphicFrameLocks noChangeAspect="1"/>
          </p:cNvGraphicFramePr>
          <p:nvPr>
            <p:extLst>
              <p:ext uri="{D42A27DB-BD31-4B8C-83A1-F6EECF244321}">
                <p14:modId xmlns:p14="http://schemas.microsoft.com/office/powerpoint/2010/main" val="159655698"/>
              </p:ext>
            </p:extLst>
          </p:nvPr>
        </p:nvGraphicFramePr>
        <p:xfrm>
          <a:off x="1546532" y="3506318"/>
          <a:ext cx="2483956" cy="2631903"/>
        </p:xfrm>
        <a:graphic>
          <a:graphicData uri="http://schemas.openxmlformats.org/presentationml/2006/ole">
            <mc:AlternateContent xmlns:mc="http://schemas.openxmlformats.org/markup-compatibility/2006">
              <mc:Choice xmlns:v="urn:schemas-microsoft-com:vml" Requires="v">
                <p:oleObj spid="_x0000_s23585" name="Document" r:id="rId4" imgW="3045501" imgH="3214872" progId="Word.Document.8">
                  <p:embed/>
                </p:oleObj>
              </mc:Choice>
              <mc:Fallback>
                <p:oleObj name="Document" r:id="rId4" imgW="3045501" imgH="3214872" progId="Word.Document.8">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6532" y="3506318"/>
                        <a:ext cx="2483956" cy="2631903"/>
                      </a:xfrm>
                      <a:prstGeom prst="rect">
                        <a:avLst/>
                      </a:prstGeom>
                      <a:noFill/>
                    </p:spPr>
                  </p:pic>
                </p:oleObj>
              </mc:Fallback>
            </mc:AlternateContent>
          </a:graphicData>
        </a:graphic>
      </p:graphicFrame>
      <p:sp>
        <p:nvSpPr>
          <p:cNvPr id="10" name="Rectangle 6"/>
          <p:cNvSpPr>
            <a:spLocks noChangeArrowheads="1"/>
          </p:cNvSpPr>
          <p:nvPr/>
        </p:nvSpPr>
        <p:spPr bwMode="auto">
          <a:xfrm>
            <a:off x="535461" y="6138221"/>
            <a:ext cx="450609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mn-lt"/>
                <a:ea typeface="宋体" panose="02010600030101010101" pitchFamily="2" charset="-122"/>
              </a:rPr>
              <a:t>Figure 4.2.1.1: Communication service closed control loop assurance</a:t>
            </a:r>
            <a:endParaRPr kumimoji="0" lang="en-GB" altLang="zh-CN" sz="1800" b="0" i="0" u="none" strike="noStrike" cap="none" normalizeH="0" baseline="0" dirty="0" smtClean="0">
              <a:ln>
                <a:noFill/>
              </a:ln>
              <a:solidFill>
                <a:schemeClr val="tx1"/>
              </a:solidFill>
              <a:effectLst/>
              <a:latin typeface="+mn-lt"/>
            </a:endParaRPr>
          </a:p>
        </p:txBody>
      </p:sp>
      <p:sp>
        <p:nvSpPr>
          <p:cNvPr id="12" name="矩形 11"/>
          <p:cNvSpPr/>
          <p:nvPr/>
        </p:nvSpPr>
        <p:spPr>
          <a:xfrm>
            <a:off x="6532607" y="1751992"/>
            <a:ext cx="5090983" cy="1446550"/>
          </a:xfrm>
          <a:prstGeom prst="rect">
            <a:avLst/>
          </a:prstGeom>
        </p:spPr>
        <p:txBody>
          <a:bodyPr wrap="square">
            <a:spAutoFit/>
          </a:bodyPr>
          <a:lstStyle/>
          <a:p>
            <a:r>
              <a:rPr lang="en-US" altLang="zh-CN" sz="1100" dirty="0">
                <a:latin typeface="+mn-lt"/>
              </a:rPr>
              <a:t>Generally, the management control loop for  CSA consists of the steps Monitoring, Analysis, Decision and Execution. The adjustment of the resources used for the communication service is completed by the continuous iteration of the steps in a management control loop. As described in clause 4.1, the management closed control loop for the resources used for the communication service is deployed in the preparation phase and takes effect during the preparation phase and operation phase.</a:t>
            </a:r>
          </a:p>
          <a:p>
            <a:r>
              <a:rPr lang="en-US" altLang="zh-CN" sz="1100" dirty="0">
                <a:latin typeface="+mn-lt"/>
              </a:rPr>
              <a:t>Figure 4.2.1.2 shows the overall process of communication service assurance using a management control loop.</a:t>
            </a:r>
          </a:p>
        </p:txBody>
      </p:sp>
      <p:pic>
        <p:nvPicPr>
          <p:cNvPr id="2356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58465" y="4316482"/>
            <a:ext cx="5105400" cy="1447800"/>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0"/>
          <p:cNvSpPr>
            <a:spLocks noChangeArrowheads="1"/>
          </p:cNvSpPr>
          <p:nvPr/>
        </p:nvSpPr>
        <p:spPr bwMode="auto">
          <a:xfrm>
            <a:off x="7628907" y="6138220"/>
            <a:ext cx="237116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a:r>
              <a:rPr lang="en-GB" altLang="zh-CN" sz="1000" b="1" dirty="0">
                <a:latin typeface="+mn-lt"/>
                <a:ea typeface="宋体" panose="02010600030101010101" pitchFamily="2" charset="-122"/>
              </a:rPr>
              <a:t>Figure 4.2.1.2:Management Control Loop</a:t>
            </a:r>
          </a:p>
        </p:txBody>
      </p:sp>
    </p:spTree>
    <p:extLst>
      <p:ext uri="{BB962C8B-B14F-4D97-AF65-F5344CB8AC3E}">
        <p14:creationId xmlns:p14="http://schemas.microsoft.com/office/powerpoint/2010/main" val="277128789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altLang="zh-CN" sz="3200" b="1" kern="1200" dirty="0">
                <a:solidFill>
                  <a:srgbClr val="C00000"/>
                </a:solidFill>
                <a:latin typeface="Calibri Light" panose="020F0302020204030204"/>
              </a:rPr>
              <a:t>SA5 concept and definitions- Autonomous </a:t>
            </a:r>
            <a:r>
              <a:rPr lang="en-US" altLang="zh-CN" sz="3200" b="1" kern="1200" dirty="0" smtClean="0">
                <a:solidFill>
                  <a:srgbClr val="C00000"/>
                </a:solidFill>
                <a:latin typeface="Calibri Light" panose="020F0302020204030204"/>
              </a:rPr>
              <a:t>Domain (</a:t>
            </a:r>
            <a:r>
              <a:rPr lang="en-US" altLang="zh-CN" sz="3200" b="1" kern="1200" dirty="0">
                <a:solidFill>
                  <a:srgbClr val="C00000"/>
                </a:solidFill>
                <a:latin typeface="Calibri Light" panose="020F0302020204030204"/>
              </a:rPr>
              <a:t>TS </a:t>
            </a:r>
            <a:r>
              <a:rPr lang="en-US" altLang="zh-CN" sz="3200" b="1" kern="1200" dirty="0" smtClean="0">
                <a:solidFill>
                  <a:srgbClr val="C00000"/>
                </a:solidFill>
                <a:latin typeface="Calibri Light" panose="020F0302020204030204"/>
              </a:rPr>
              <a:t>28.533) </a:t>
            </a:r>
            <a:endParaRPr lang="zh-CN" altLang="en-US" sz="3200" b="1" kern="1200" dirty="0">
              <a:solidFill>
                <a:srgbClr val="C00000"/>
              </a:solidFill>
              <a:latin typeface="Calibri Light" panose="020F0302020204030204"/>
            </a:endParaRPr>
          </a:p>
        </p:txBody>
      </p:sp>
      <p:sp>
        <p:nvSpPr>
          <p:cNvPr id="3" name="内容占位符 2"/>
          <p:cNvSpPr>
            <a:spLocks noGrp="1"/>
          </p:cNvSpPr>
          <p:nvPr>
            <p:ph idx="1"/>
          </p:nvPr>
        </p:nvSpPr>
        <p:spPr>
          <a:xfrm>
            <a:off x="326424" y="1478691"/>
            <a:ext cx="11183938" cy="333633"/>
          </a:xfrm>
        </p:spPr>
        <p:txBody>
          <a:bodyPr/>
          <a:lstStyle/>
          <a:p>
            <a:r>
              <a:rPr lang="en-GB" altLang="zh-CN" sz="1400" b="1" dirty="0" smtClean="0"/>
              <a:t>SA5 has developed the </a:t>
            </a:r>
            <a:r>
              <a:rPr lang="en-GB" altLang="zh-CN" sz="1400" b="1" dirty="0" err="1" smtClean="0"/>
              <a:t>MnS</a:t>
            </a:r>
            <a:r>
              <a:rPr lang="en-GB" altLang="zh-CN" sz="1400" b="1" dirty="0" smtClean="0"/>
              <a:t> and </a:t>
            </a:r>
            <a:r>
              <a:rPr lang="en-GB" altLang="zh-CN" sz="1400" b="1" dirty="0" err="1" smtClean="0"/>
              <a:t>MnF</a:t>
            </a:r>
            <a:r>
              <a:rPr lang="en-GB" altLang="zh-CN" sz="1400" b="1" dirty="0" smtClean="0"/>
              <a:t> concepts which may be related to Autonomous Domain. </a:t>
            </a:r>
            <a:endParaRPr lang="zh-CN" altLang="zh-CN" sz="1400" i="1" dirty="0"/>
          </a:p>
        </p:txBody>
      </p:sp>
      <p:sp>
        <p:nvSpPr>
          <p:cNvPr id="8" name="矩形 7"/>
          <p:cNvSpPr/>
          <p:nvPr/>
        </p:nvSpPr>
        <p:spPr>
          <a:xfrm>
            <a:off x="387179" y="1812324"/>
            <a:ext cx="4151870" cy="1785104"/>
          </a:xfrm>
          <a:prstGeom prst="rect">
            <a:avLst/>
          </a:prstGeom>
        </p:spPr>
        <p:txBody>
          <a:bodyPr wrap="square">
            <a:spAutoFit/>
          </a:bodyPr>
          <a:lstStyle/>
          <a:p>
            <a:r>
              <a:rPr lang="en-US" altLang="zh-CN" sz="1100" b="1" dirty="0">
                <a:latin typeface="+mn-lt"/>
              </a:rPr>
              <a:t>4.1	Management Services (</a:t>
            </a:r>
            <a:r>
              <a:rPr lang="en-US" altLang="zh-CN" sz="1100" b="1" dirty="0" err="1">
                <a:latin typeface="+mn-lt"/>
              </a:rPr>
              <a:t>MnS</a:t>
            </a:r>
            <a:r>
              <a:rPr lang="en-US" altLang="zh-CN" sz="1100" b="1" dirty="0">
                <a:latin typeface="+mn-lt"/>
              </a:rPr>
              <a:t>)</a:t>
            </a:r>
          </a:p>
          <a:p>
            <a:r>
              <a:rPr lang="en-US" altLang="zh-CN" sz="1100" dirty="0">
                <a:latin typeface="+mn-lt"/>
              </a:rPr>
              <a:t>The fundamental building block of the Service Based Management Architecture (SBMA) is the Management Service (</a:t>
            </a:r>
            <a:r>
              <a:rPr lang="en-US" altLang="zh-CN" sz="1100" dirty="0" err="1">
                <a:latin typeface="+mn-lt"/>
              </a:rPr>
              <a:t>MnS</a:t>
            </a:r>
            <a:r>
              <a:rPr lang="en-US" altLang="zh-CN" sz="1100" dirty="0">
                <a:latin typeface="+mn-lt"/>
              </a:rPr>
              <a:t>). A </a:t>
            </a:r>
            <a:r>
              <a:rPr lang="en-US" altLang="zh-CN" sz="1100" dirty="0" err="1">
                <a:latin typeface="+mn-lt"/>
              </a:rPr>
              <a:t>MnS</a:t>
            </a:r>
            <a:r>
              <a:rPr lang="en-US" altLang="zh-CN" sz="1100" dirty="0">
                <a:latin typeface="+mn-lt"/>
              </a:rPr>
              <a:t> is a set of offered capabilities for management and orchestration of network and services. The entity producing an </a:t>
            </a:r>
            <a:r>
              <a:rPr lang="en-US" altLang="zh-CN" sz="1100" dirty="0" err="1">
                <a:latin typeface="+mn-lt"/>
              </a:rPr>
              <a:t>MnS</a:t>
            </a:r>
            <a:r>
              <a:rPr lang="en-US" altLang="zh-CN" sz="1100" dirty="0">
                <a:latin typeface="+mn-lt"/>
              </a:rPr>
              <a:t> is called </a:t>
            </a:r>
            <a:r>
              <a:rPr lang="en-US" altLang="zh-CN" sz="1100" dirty="0" err="1">
                <a:latin typeface="+mn-lt"/>
              </a:rPr>
              <a:t>MnS</a:t>
            </a:r>
            <a:r>
              <a:rPr lang="en-US" altLang="zh-CN" sz="1100" dirty="0">
                <a:latin typeface="+mn-lt"/>
              </a:rPr>
              <a:t> producer. The entity consuming an </a:t>
            </a:r>
            <a:r>
              <a:rPr lang="en-US" altLang="zh-CN" sz="1100" dirty="0" err="1">
                <a:latin typeface="+mn-lt"/>
              </a:rPr>
              <a:t>MnS</a:t>
            </a:r>
            <a:r>
              <a:rPr lang="en-US" altLang="zh-CN" sz="1100" dirty="0">
                <a:latin typeface="+mn-lt"/>
              </a:rPr>
              <a:t> is called </a:t>
            </a:r>
            <a:r>
              <a:rPr lang="en-US" altLang="zh-CN" sz="1100" dirty="0" err="1">
                <a:latin typeface="+mn-lt"/>
              </a:rPr>
              <a:t>MnS</a:t>
            </a:r>
            <a:r>
              <a:rPr lang="en-US" altLang="zh-CN" sz="1100" dirty="0">
                <a:latin typeface="+mn-lt"/>
              </a:rPr>
              <a:t> consumer. An </a:t>
            </a:r>
            <a:r>
              <a:rPr lang="en-US" altLang="zh-CN" sz="1100" dirty="0" err="1">
                <a:latin typeface="+mn-lt"/>
              </a:rPr>
              <a:t>MnS</a:t>
            </a:r>
            <a:r>
              <a:rPr lang="en-US" altLang="zh-CN" sz="1100" dirty="0">
                <a:latin typeface="+mn-lt"/>
              </a:rPr>
              <a:t> provided by an </a:t>
            </a:r>
            <a:r>
              <a:rPr lang="en-US" altLang="zh-CN" sz="1100" dirty="0" err="1">
                <a:latin typeface="+mn-lt"/>
              </a:rPr>
              <a:t>MnS</a:t>
            </a:r>
            <a:r>
              <a:rPr lang="en-US" altLang="zh-CN" sz="1100" dirty="0">
                <a:latin typeface="+mn-lt"/>
              </a:rPr>
              <a:t> producer can be consumed by any entity with appropriate </a:t>
            </a:r>
            <a:r>
              <a:rPr lang="en-US" altLang="zh-CN" sz="1100" dirty="0" err="1">
                <a:latin typeface="+mn-lt"/>
              </a:rPr>
              <a:t>authorisation</a:t>
            </a:r>
            <a:r>
              <a:rPr lang="en-US" altLang="zh-CN" sz="1100" dirty="0">
                <a:latin typeface="+mn-lt"/>
              </a:rPr>
              <a:t> and authentication. </a:t>
            </a:r>
          </a:p>
          <a:p>
            <a:r>
              <a:rPr lang="en-US" altLang="zh-CN" sz="1100" dirty="0">
                <a:latin typeface="+mn-lt"/>
              </a:rPr>
              <a:t>An </a:t>
            </a:r>
            <a:r>
              <a:rPr lang="en-US" altLang="zh-CN" sz="1100" dirty="0" err="1">
                <a:latin typeface="+mn-lt"/>
              </a:rPr>
              <a:t>MnS</a:t>
            </a:r>
            <a:r>
              <a:rPr lang="en-US" altLang="zh-CN" sz="1100" dirty="0">
                <a:latin typeface="+mn-lt"/>
              </a:rPr>
              <a:t> producer offers its services via a standardized service interface composed of individually specified </a:t>
            </a:r>
            <a:r>
              <a:rPr lang="en-US" altLang="zh-CN" sz="1100" dirty="0" err="1">
                <a:latin typeface="+mn-lt"/>
              </a:rPr>
              <a:t>MnS</a:t>
            </a:r>
            <a:r>
              <a:rPr lang="en-US" altLang="zh-CN" sz="1100" dirty="0">
                <a:latin typeface="+mn-lt"/>
              </a:rPr>
              <a:t> components.</a:t>
            </a:r>
          </a:p>
        </p:txBody>
      </p:sp>
      <p:graphicFrame>
        <p:nvGraphicFramePr>
          <p:cNvPr id="10" name="对象 9"/>
          <p:cNvGraphicFramePr>
            <a:graphicFrameLocks noChangeAspect="1"/>
          </p:cNvGraphicFramePr>
          <p:nvPr>
            <p:extLst>
              <p:ext uri="{D42A27DB-BD31-4B8C-83A1-F6EECF244321}">
                <p14:modId xmlns:p14="http://schemas.microsoft.com/office/powerpoint/2010/main" val="1847860675"/>
              </p:ext>
            </p:extLst>
          </p:nvPr>
        </p:nvGraphicFramePr>
        <p:xfrm>
          <a:off x="1758188" y="3718584"/>
          <a:ext cx="948534" cy="1683435"/>
        </p:xfrm>
        <a:graphic>
          <a:graphicData uri="http://schemas.openxmlformats.org/presentationml/2006/ole">
            <mc:AlternateContent xmlns:mc="http://schemas.openxmlformats.org/markup-compatibility/2006">
              <mc:Choice xmlns:v="urn:schemas-microsoft-com:vml" Requires="v">
                <p:oleObj spid="_x0000_s26654" name="Document" r:id="rId4" imgW="1060261" imgH="1876510" progId="Word.Document.8">
                  <p:embed/>
                </p:oleObj>
              </mc:Choice>
              <mc:Fallback>
                <p:oleObj name="Document" r:id="rId4" imgW="1060261" imgH="1876510" progId="Word.Document.8">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8188" y="3718584"/>
                        <a:ext cx="948534" cy="1683435"/>
                      </a:xfrm>
                      <a:prstGeom prst="rect">
                        <a:avLst/>
                      </a:prstGeom>
                      <a:noFill/>
                    </p:spPr>
                  </p:pic>
                </p:oleObj>
              </mc:Fallback>
            </mc:AlternateContent>
          </a:graphicData>
        </a:graphic>
      </p:graphicFrame>
      <p:sp>
        <p:nvSpPr>
          <p:cNvPr id="11" name="Rectangle 6"/>
          <p:cNvSpPr>
            <a:spLocks noChangeArrowheads="1"/>
          </p:cNvSpPr>
          <p:nvPr/>
        </p:nvSpPr>
        <p:spPr bwMode="auto">
          <a:xfrm>
            <a:off x="807308" y="5730925"/>
            <a:ext cx="285029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mn-lt"/>
                <a:ea typeface="宋体" panose="02010600030101010101" pitchFamily="2" charset="-122"/>
              </a:rPr>
              <a:t>Figure 4.1.1: </a:t>
            </a:r>
            <a:r>
              <a:rPr kumimoji="0" lang="en-GB" altLang="zh-CN" sz="1000" b="1" i="0" u="none" strike="noStrike" cap="none" normalizeH="0" baseline="0" dirty="0" err="1" smtClean="0">
                <a:ln>
                  <a:noFill/>
                </a:ln>
                <a:solidFill>
                  <a:schemeClr val="tx1"/>
                </a:solidFill>
                <a:effectLst/>
                <a:latin typeface="+mn-lt"/>
                <a:ea typeface="宋体" panose="02010600030101010101" pitchFamily="2" charset="-122"/>
              </a:rPr>
              <a:t>MnS</a:t>
            </a:r>
            <a:r>
              <a:rPr kumimoji="0" lang="en-GB" altLang="zh-CN" sz="1000" b="1" i="0" u="none" strike="noStrike" cap="none" normalizeH="0" baseline="0" dirty="0" smtClean="0">
                <a:ln>
                  <a:noFill/>
                </a:ln>
                <a:solidFill>
                  <a:schemeClr val="tx1"/>
                </a:solidFill>
                <a:effectLst/>
                <a:latin typeface="+mn-lt"/>
                <a:ea typeface="宋体" panose="02010600030101010101" pitchFamily="2" charset="-122"/>
              </a:rPr>
              <a:t> producer and </a:t>
            </a:r>
            <a:r>
              <a:rPr kumimoji="0" lang="en-GB" altLang="zh-CN" sz="1000" b="1" i="0" u="none" strike="noStrike" cap="none" normalizeH="0" baseline="0" dirty="0" err="1" smtClean="0">
                <a:ln>
                  <a:noFill/>
                </a:ln>
                <a:solidFill>
                  <a:schemeClr val="tx1"/>
                </a:solidFill>
                <a:effectLst/>
                <a:latin typeface="+mn-lt"/>
                <a:ea typeface="宋体" panose="02010600030101010101" pitchFamily="2" charset="-122"/>
              </a:rPr>
              <a:t>MnS</a:t>
            </a:r>
            <a:r>
              <a:rPr kumimoji="0" lang="en-GB" altLang="zh-CN" sz="1000" b="1" i="0" u="none" strike="noStrike" cap="none" normalizeH="0" baseline="0" dirty="0" smtClean="0">
                <a:ln>
                  <a:noFill/>
                </a:ln>
                <a:solidFill>
                  <a:schemeClr val="tx1"/>
                </a:solidFill>
                <a:effectLst/>
                <a:latin typeface="+mn-lt"/>
                <a:ea typeface="宋体" panose="02010600030101010101" pitchFamily="2" charset="-122"/>
              </a:rPr>
              <a:t> consumer</a:t>
            </a:r>
            <a:endParaRPr kumimoji="0" lang="en-GB" altLang="zh-CN" sz="1800" b="0" i="0" u="none" strike="noStrike" cap="none" normalizeH="0" baseline="0" dirty="0" smtClean="0">
              <a:ln>
                <a:noFill/>
              </a:ln>
              <a:solidFill>
                <a:schemeClr val="tx1"/>
              </a:solidFill>
              <a:effectLst/>
              <a:latin typeface="+mn-lt"/>
            </a:endParaRPr>
          </a:p>
        </p:txBody>
      </p:sp>
      <p:sp>
        <p:nvSpPr>
          <p:cNvPr id="12" name="矩形 11"/>
          <p:cNvSpPr/>
          <p:nvPr/>
        </p:nvSpPr>
        <p:spPr>
          <a:xfrm>
            <a:off x="4744994" y="1867256"/>
            <a:ext cx="3954163" cy="1446550"/>
          </a:xfrm>
          <a:prstGeom prst="rect">
            <a:avLst/>
          </a:prstGeom>
        </p:spPr>
        <p:txBody>
          <a:bodyPr wrap="square">
            <a:spAutoFit/>
          </a:bodyPr>
          <a:lstStyle/>
          <a:p>
            <a:r>
              <a:rPr lang="en-GB" altLang="zh-CN" sz="1100" b="1" dirty="0">
                <a:latin typeface="+mn-lt"/>
              </a:rPr>
              <a:t>4.5	Management Function (</a:t>
            </a:r>
            <a:r>
              <a:rPr lang="en-GB" altLang="zh-CN" sz="1100" b="1" dirty="0" err="1">
                <a:latin typeface="+mn-lt"/>
              </a:rPr>
              <a:t>MnF</a:t>
            </a:r>
            <a:r>
              <a:rPr lang="en-GB" altLang="zh-CN" sz="1100" b="1" dirty="0">
                <a:latin typeface="+mn-lt"/>
              </a:rPr>
              <a:t>) concept</a:t>
            </a:r>
            <a:endParaRPr lang="zh-CN" altLang="zh-CN" sz="1100" b="1" dirty="0">
              <a:latin typeface="+mn-lt"/>
            </a:endParaRPr>
          </a:p>
          <a:p>
            <a:r>
              <a:rPr lang="en-GB" altLang="zh-CN" sz="1100" dirty="0">
                <a:latin typeface="+mn-lt"/>
              </a:rPr>
              <a:t>A Management Function (</a:t>
            </a:r>
            <a:r>
              <a:rPr lang="en-GB" altLang="zh-CN" sz="1100" dirty="0" err="1">
                <a:latin typeface="+mn-lt"/>
              </a:rPr>
              <a:t>MnF</a:t>
            </a:r>
            <a:r>
              <a:rPr lang="en-GB" altLang="zh-CN" sz="1100" dirty="0">
                <a:latin typeface="+mn-lt"/>
              </a:rPr>
              <a:t>) is a logical entity playing the roles of </a:t>
            </a:r>
            <a:r>
              <a:rPr lang="en-GB" altLang="zh-CN" sz="1100" dirty="0" err="1">
                <a:latin typeface="+mn-lt"/>
              </a:rPr>
              <a:t>MnS</a:t>
            </a:r>
            <a:r>
              <a:rPr lang="en-GB" altLang="zh-CN" sz="1100" dirty="0">
                <a:latin typeface="+mn-lt"/>
              </a:rPr>
              <a:t> consumer and/or </a:t>
            </a:r>
            <a:r>
              <a:rPr lang="en-GB" altLang="zh-CN" sz="1100" dirty="0" err="1">
                <a:latin typeface="+mn-lt"/>
              </a:rPr>
              <a:t>MnS</a:t>
            </a:r>
            <a:r>
              <a:rPr lang="en-GB" altLang="zh-CN" sz="1100" dirty="0">
                <a:latin typeface="+mn-lt"/>
              </a:rPr>
              <a:t> producer.</a:t>
            </a:r>
            <a:endParaRPr lang="zh-CN" altLang="zh-CN" sz="1100" dirty="0">
              <a:latin typeface="+mn-lt"/>
            </a:endParaRPr>
          </a:p>
          <a:p>
            <a:r>
              <a:rPr lang="en-GB" altLang="zh-CN" sz="1100" dirty="0">
                <a:latin typeface="+mn-lt"/>
              </a:rPr>
              <a:t>A Management Service produced by </a:t>
            </a:r>
            <a:r>
              <a:rPr lang="en-GB" altLang="zh-CN" sz="1100" dirty="0" err="1">
                <a:latin typeface="+mn-lt"/>
              </a:rPr>
              <a:t>MnF</a:t>
            </a:r>
            <a:r>
              <a:rPr lang="en-GB" altLang="zh-CN" sz="1100" dirty="0">
                <a:latin typeface="+mn-lt"/>
              </a:rPr>
              <a:t> may have multiple consumers. The </a:t>
            </a:r>
            <a:r>
              <a:rPr lang="en-GB" altLang="zh-CN" sz="1100" dirty="0" err="1">
                <a:latin typeface="+mn-lt"/>
              </a:rPr>
              <a:t>MnF</a:t>
            </a:r>
            <a:r>
              <a:rPr lang="en-GB" altLang="zh-CN" sz="1100" dirty="0">
                <a:latin typeface="+mn-lt"/>
              </a:rPr>
              <a:t> may consume multiple Management Services from one or multiple Management Service producers. An example of a </a:t>
            </a:r>
            <a:r>
              <a:rPr lang="en-GB" altLang="zh-CN" sz="1100" dirty="0" err="1">
                <a:latin typeface="+mn-lt"/>
              </a:rPr>
              <a:t>MnF</a:t>
            </a:r>
            <a:r>
              <a:rPr lang="en-GB" altLang="zh-CN" sz="1100" dirty="0">
                <a:latin typeface="+mn-lt"/>
              </a:rPr>
              <a:t> playing both roles (Management Service producer and consumer) illustrated in the figure 4.5.1 below.</a:t>
            </a:r>
            <a:endParaRPr lang="zh-CN" altLang="zh-CN" sz="1100" dirty="0">
              <a:latin typeface="+mn-lt"/>
            </a:endParaRPr>
          </a:p>
        </p:txBody>
      </p:sp>
      <p:pic>
        <p:nvPicPr>
          <p:cNvPr id="26631" name="图片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27523" y="1919415"/>
            <a:ext cx="2540915" cy="1483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4744993" y="3368738"/>
            <a:ext cx="7004265" cy="600164"/>
          </a:xfrm>
          <a:prstGeom prst="rect">
            <a:avLst/>
          </a:prstGeom>
        </p:spPr>
        <p:txBody>
          <a:bodyPr wrap="square">
            <a:spAutoFit/>
          </a:bodyPr>
          <a:lstStyle/>
          <a:p>
            <a:r>
              <a:rPr lang="en-GB" altLang="zh-CN" sz="1100" dirty="0">
                <a:latin typeface="+mn-lt"/>
              </a:rPr>
              <a:t>Management Function can be deployed as a separate entity or embedded in Network Function to provide </a:t>
            </a:r>
            <a:r>
              <a:rPr lang="en-GB" altLang="zh-CN" sz="1100" dirty="0" err="1">
                <a:latin typeface="+mn-lt"/>
              </a:rPr>
              <a:t>MnS</a:t>
            </a:r>
            <a:r>
              <a:rPr lang="en-GB" altLang="zh-CN" sz="1100" dirty="0">
                <a:latin typeface="+mn-lt"/>
              </a:rPr>
              <a:t>(s). Following figure 4.5.2 shows an example (on the left) which </a:t>
            </a:r>
            <a:r>
              <a:rPr lang="en-GB" altLang="zh-CN" sz="1100" dirty="0" err="1">
                <a:latin typeface="+mn-lt"/>
              </a:rPr>
              <a:t>MnF</a:t>
            </a:r>
            <a:r>
              <a:rPr lang="en-GB" altLang="zh-CN" sz="1100" dirty="0">
                <a:latin typeface="+mn-lt"/>
              </a:rPr>
              <a:t> deployed as a separate entity to provide </a:t>
            </a:r>
            <a:r>
              <a:rPr lang="en-GB" altLang="zh-CN" sz="1100" dirty="0" err="1">
                <a:latin typeface="+mn-lt"/>
              </a:rPr>
              <a:t>MnS</a:t>
            </a:r>
            <a:r>
              <a:rPr lang="en-GB" altLang="zh-CN" sz="1100" dirty="0">
                <a:latin typeface="+mn-lt"/>
              </a:rPr>
              <a:t>(s) and another example (on the right) which </a:t>
            </a:r>
            <a:r>
              <a:rPr lang="en-GB" altLang="zh-CN" sz="1100" dirty="0" err="1">
                <a:latin typeface="+mn-lt"/>
              </a:rPr>
              <a:t>MnF</a:t>
            </a:r>
            <a:r>
              <a:rPr lang="en-GB" altLang="zh-CN" sz="1100" dirty="0">
                <a:latin typeface="+mn-lt"/>
              </a:rPr>
              <a:t> is embedded in Network Function to provide </a:t>
            </a:r>
            <a:r>
              <a:rPr lang="en-GB" altLang="zh-CN" sz="1100" dirty="0" err="1">
                <a:latin typeface="+mn-lt"/>
              </a:rPr>
              <a:t>MnS</a:t>
            </a:r>
            <a:r>
              <a:rPr lang="en-GB" altLang="zh-CN" sz="1100" dirty="0">
                <a:latin typeface="+mn-lt"/>
              </a:rPr>
              <a:t>(s):</a:t>
            </a:r>
            <a:endParaRPr lang="zh-CN" altLang="zh-CN" sz="1100" dirty="0">
              <a:latin typeface="+mn-lt"/>
            </a:endParaRPr>
          </a:p>
        </p:txBody>
      </p:sp>
      <p:pic>
        <p:nvPicPr>
          <p:cNvPr id="26633" name="图片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73788" y="3968902"/>
            <a:ext cx="3581400"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6339737" y="5727077"/>
            <a:ext cx="3038011" cy="253916"/>
          </a:xfrm>
          <a:prstGeom prst="rect">
            <a:avLst/>
          </a:prstGeom>
        </p:spPr>
        <p:txBody>
          <a:bodyPr wrap="none">
            <a:spAutoFit/>
          </a:bodyPr>
          <a:lstStyle/>
          <a:p>
            <a:pPr algn="ctr">
              <a:spcAft>
                <a:spcPts val="1200"/>
              </a:spcAft>
            </a:pPr>
            <a:r>
              <a:rPr lang="en-GB" altLang="zh-CN" sz="1050" b="1" dirty="0">
                <a:latin typeface="+mn-lt"/>
                <a:cs typeface="Times New Roman" panose="02020603050405020304" pitchFamily="18" charset="0"/>
              </a:rPr>
              <a:t>Figure 4.5.2 Examples of </a:t>
            </a:r>
            <a:r>
              <a:rPr lang="en-GB" altLang="zh-CN" sz="1050" b="1" dirty="0" err="1">
                <a:latin typeface="+mn-lt"/>
                <a:cs typeface="Times New Roman" panose="02020603050405020304" pitchFamily="18" charset="0"/>
              </a:rPr>
              <a:t>MnS</a:t>
            </a:r>
            <a:r>
              <a:rPr lang="en-GB" altLang="zh-CN" sz="1050" b="1" dirty="0">
                <a:latin typeface="+mn-lt"/>
                <a:cs typeface="Times New Roman" panose="02020603050405020304" pitchFamily="18" charset="0"/>
              </a:rPr>
              <a:t> deployment scenario</a:t>
            </a:r>
            <a:endParaRPr lang="zh-CN" altLang="zh-CN" sz="1050" b="1" dirty="0">
              <a:latin typeface="+mn-lt"/>
              <a:cs typeface="Times New Roman" panose="02020603050405020304" pitchFamily="18" charset="0"/>
            </a:endParaRPr>
          </a:p>
        </p:txBody>
      </p:sp>
    </p:spTree>
    <p:extLst>
      <p:ext uri="{BB962C8B-B14F-4D97-AF65-F5344CB8AC3E}">
        <p14:creationId xmlns:p14="http://schemas.microsoft.com/office/powerpoint/2010/main" val="4965269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9499" y="136924"/>
            <a:ext cx="19896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r>
              <a:rPr lang="en-GB" altLang="zh-CN" sz="3200" b="1" dirty="0" smtClean="0">
                <a:solidFill>
                  <a:srgbClr val="C00000"/>
                </a:solidFill>
                <a:latin typeface="Calibri Light" panose="020F0302020204030204"/>
                <a:ea typeface="+mj-ea"/>
                <a:cs typeface="+mj-cs"/>
              </a:rPr>
              <a:t>Summary</a:t>
            </a:r>
            <a:endParaRPr lang="zh-CN" altLang="en-US" sz="3200" b="1" dirty="0">
              <a:solidFill>
                <a:srgbClr val="C00000"/>
              </a:solidFill>
              <a:latin typeface="Calibri Light" panose="020F0302020204030204"/>
              <a:ea typeface="+mj-ea"/>
              <a:cs typeface="+mj-cs"/>
            </a:endParaRPr>
          </a:p>
        </p:txBody>
      </p:sp>
      <p:sp>
        <p:nvSpPr>
          <p:cNvPr id="5" name="矩形 4"/>
          <p:cNvSpPr/>
          <p:nvPr/>
        </p:nvSpPr>
        <p:spPr>
          <a:xfrm>
            <a:off x="651436" y="1290431"/>
            <a:ext cx="10692248" cy="3732304"/>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2"/>
              </a:buBlip>
            </a:pPr>
            <a:r>
              <a:rPr lang="en-US" altLang="zh-CN" sz="1800" dirty="0">
                <a:latin typeface="+mn-lt"/>
              </a:rPr>
              <a:t>SA5 is happy to cooperate with other SDOs on autonomous </a:t>
            </a:r>
            <a:r>
              <a:rPr lang="en-US" altLang="zh-CN" sz="1800" dirty="0" smtClean="0">
                <a:latin typeface="+mn-lt"/>
              </a:rPr>
              <a:t>networks topic, we suggest to start from definition and concept alignment first. </a:t>
            </a:r>
          </a:p>
          <a:p>
            <a:pPr marL="838200" lvl="2" indent="-228600" algn="just" eaLnBrk="1" fontAlgn="auto" hangingPunct="1">
              <a:lnSpc>
                <a:spcPct val="90000"/>
              </a:lnSpc>
              <a:spcBef>
                <a:spcPts val="1000"/>
              </a:spcBef>
              <a:spcAft>
                <a:spcPts val="0"/>
              </a:spcAft>
              <a:buBlip>
                <a:blip r:embed="rId2"/>
              </a:buBlip>
            </a:pPr>
            <a:r>
              <a:rPr lang="en-GB" altLang="zh-CN" sz="1800" dirty="0" smtClean="0">
                <a:latin typeface="+mn-lt"/>
              </a:rPr>
              <a:t>3GPP </a:t>
            </a:r>
            <a:r>
              <a:rPr lang="en-GB" altLang="zh-CN" sz="1800" dirty="0">
                <a:latin typeface="+mn-lt"/>
              </a:rPr>
              <a:t>SA5 </a:t>
            </a:r>
            <a:r>
              <a:rPr lang="en-GB" altLang="zh-CN" sz="1800" dirty="0" smtClean="0">
                <a:latin typeface="+mn-lt"/>
              </a:rPr>
              <a:t>has specified the following concepts and definitions which are related to Autonomous Networks :</a:t>
            </a:r>
          </a:p>
          <a:p>
            <a:pPr marL="1447800" lvl="3" indent="-228600" algn="just" eaLnBrk="1" fontAlgn="auto" hangingPunct="1">
              <a:lnSpc>
                <a:spcPct val="90000"/>
              </a:lnSpc>
              <a:spcBef>
                <a:spcPts val="1000"/>
              </a:spcBef>
              <a:spcAft>
                <a:spcPts val="0"/>
              </a:spcAft>
              <a:buBlip>
                <a:blip r:embed="rId2"/>
              </a:buBlip>
            </a:pPr>
            <a:r>
              <a:rPr lang="en-GB" altLang="zh-CN" sz="1800" dirty="0" smtClean="0">
                <a:latin typeface="+mn-lt"/>
              </a:rPr>
              <a:t>Autonomous Network</a:t>
            </a:r>
          </a:p>
          <a:p>
            <a:pPr marL="1447800" lvl="3" indent="-228600" algn="just" eaLnBrk="1" fontAlgn="auto" hangingPunct="1">
              <a:lnSpc>
                <a:spcPct val="90000"/>
              </a:lnSpc>
              <a:spcBef>
                <a:spcPts val="1000"/>
              </a:spcBef>
              <a:spcAft>
                <a:spcPts val="0"/>
              </a:spcAft>
              <a:buBlip>
                <a:blip r:embed="rId2"/>
              </a:buBlip>
            </a:pPr>
            <a:r>
              <a:rPr lang="en-GB" altLang="zh-CN" sz="1800" dirty="0" smtClean="0">
                <a:latin typeface="+mn-lt"/>
              </a:rPr>
              <a:t>Autonomous Network level</a:t>
            </a:r>
          </a:p>
          <a:p>
            <a:pPr marL="1447800" lvl="3" indent="-228600" algn="just" eaLnBrk="1" fontAlgn="auto" hangingPunct="1">
              <a:lnSpc>
                <a:spcPct val="90000"/>
              </a:lnSpc>
              <a:spcBef>
                <a:spcPts val="1000"/>
              </a:spcBef>
              <a:spcAft>
                <a:spcPts val="0"/>
              </a:spcAft>
              <a:buBlip>
                <a:blip r:embed="rId2"/>
              </a:buBlip>
            </a:pPr>
            <a:r>
              <a:rPr lang="en-GB" altLang="zh-CN" sz="1800" dirty="0" smtClean="0">
                <a:latin typeface="+mn-lt"/>
              </a:rPr>
              <a:t>Intent driven management</a:t>
            </a:r>
          </a:p>
          <a:p>
            <a:pPr marL="1447800" lvl="3" indent="-228600" algn="just" eaLnBrk="1" fontAlgn="auto" hangingPunct="1">
              <a:lnSpc>
                <a:spcPct val="90000"/>
              </a:lnSpc>
              <a:spcBef>
                <a:spcPts val="1000"/>
              </a:spcBef>
              <a:spcAft>
                <a:spcPts val="0"/>
              </a:spcAft>
              <a:buBlip>
                <a:blip r:embed="rId2"/>
              </a:buBlip>
            </a:pPr>
            <a:r>
              <a:rPr lang="en-GB" altLang="zh-CN" sz="1800" dirty="0" smtClean="0">
                <a:latin typeface="+mn-lt"/>
              </a:rPr>
              <a:t>Control loops</a:t>
            </a:r>
          </a:p>
          <a:p>
            <a:pPr marL="838200" lvl="2" indent="-228600" algn="just" eaLnBrk="1" fontAlgn="auto" hangingPunct="1">
              <a:lnSpc>
                <a:spcPct val="90000"/>
              </a:lnSpc>
              <a:spcBef>
                <a:spcPts val="1000"/>
              </a:spcBef>
              <a:spcAft>
                <a:spcPts val="0"/>
              </a:spcAft>
              <a:buBlip>
                <a:blip r:embed="rId2"/>
              </a:buBlip>
            </a:pPr>
            <a:r>
              <a:rPr lang="en-GB" altLang="zh-CN" sz="1800" dirty="0" smtClean="0">
                <a:latin typeface="+mn-lt"/>
              </a:rPr>
              <a:t>3GPP SA5 is happy to clarify </a:t>
            </a:r>
            <a:r>
              <a:rPr lang="en-US" altLang="zh-CN" sz="1800" dirty="0" smtClean="0">
                <a:latin typeface="+mn-lt"/>
              </a:rPr>
              <a:t>the meaning of</a:t>
            </a:r>
            <a:r>
              <a:rPr lang="en-GB" altLang="zh-CN" sz="1800" dirty="0" smtClean="0">
                <a:latin typeface="+mn-lt"/>
              </a:rPr>
              <a:t> “autonomous domain</a:t>
            </a:r>
            <a:r>
              <a:rPr lang="en-GB" altLang="zh-CN" sz="1800" dirty="0">
                <a:latin typeface="+mn-lt"/>
              </a:rPr>
              <a:t>” with other SDOs and </a:t>
            </a:r>
            <a:r>
              <a:rPr lang="en-GB" altLang="zh-CN" sz="1800" dirty="0" smtClean="0">
                <a:latin typeface="+mn-lt"/>
              </a:rPr>
              <a:t>decide whether related concept </a:t>
            </a:r>
            <a:r>
              <a:rPr lang="en-GB" altLang="zh-CN" sz="1800" dirty="0">
                <a:latin typeface="+mn-lt"/>
              </a:rPr>
              <a:t>and definition </a:t>
            </a:r>
            <a:r>
              <a:rPr lang="en-GB" altLang="zh-CN" sz="1800" dirty="0" smtClean="0">
                <a:latin typeface="+mn-lt"/>
              </a:rPr>
              <a:t>are needed to be specified.</a:t>
            </a:r>
          </a:p>
          <a:p>
            <a:pPr marL="228600" lvl="1" indent="-228600" algn="just" eaLnBrk="1" fontAlgn="auto" hangingPunct="1">
              <a:lnSpc>
                <a:spcPct val="90000"/>
              </a:lnSpc>
              <a:spcBef>
                <a:spcPts val="1000"/>
              </a:spcBef>
              <a:spcAft>
                <a:spcPts val="0"/>
              </a:spcAft>
              <a:buBlip>
                <a:blip r:embed="rId2"/>
              </a:buBlip>
            </a:pPr>
            <a:r>
              <a:rPr lang="en-US" altLang="zh-CN" sz="1800" dirty="0" smtClean="0">
                <a:latin typeface="+mn-lt"/>
              </a:rPr>
              <a:t>Next</a:t>
            </a:r>
            <a:r>
              <a:rPr lang="en-GB" altLang="zh-CN" sz="1800" dirty="0" smtClean="0">
                <a:latin typeface="+mn-lt"/>
              </a:rPr>
              <a:t> </a:t>
            </a:r>
            <a:r>
              <a:rPr lang="en-GB" altLang="zh-CN" sz="1800" dirty="0">
                <a:latin typeface="+mn-lt"/>
              </a:rPr>
              <a:t>SA5 </a:t>
            </a:r>
            <a:r>
              <a:rPr lang="en-GB" altLang="zh-CN" sz="1800" dirty="0" smtClean="0">
                <a:latin typeface="+mn-lt"/>
              </a:rPr>
              <a:t>meeting</a:t>
            </a:r>
            <a:r>
              <a:rPr lang="zh-CN" altLang="en-US" sz="1800" dirty="0" smtClean="0">
                <a:latin typeface="+mn-lt"/>
              </a:rPr>
              <a:t>：</a:t>
            </a:r>
            <a:endParaRPr lang="en-GB" altLang="zh-CN" sz="1800" dirty="0" smtClean="0">
              <a:latin typeface="+mn-lt"/>
            </a:endParaRPr>
          </a:p>
        </p:txBody>
      </p:sp>
      <p:graphicFrame>
        <p:nvGraphicFramePr>
          <p:cNvPr id="6" name="表格 5"/>
          <p:cNvGraphicFramePr>
            <a:graphicFrameLocks noGrp="1"/>
          </p:cNvGraphicFramePr>
          <p:nvPr>
            <p:extLst>
              <p:ext uri="{D42A27DB-BD31-4B8C-83A1-F6EECF244321}">
                <p14:modId xmlns:p14="http://schemas.microsoft.com/office/powerpoint/2010/main" val="2037510777"/>
              </p:ext>
            </p:extLst>
          </p:nvPr>
        </p:nvGraphicFramePr>
        <p:xfrm>
          <a:off x="1343688" y="5125868"/>
          <a:ext cx="8127999" cy="741680"/>
        </p:xfrm>
        <a:graphic>
          <a:graphicData uri="http://schemas.openxmlformats.org/drawingml/2006/table">
            <a:tbl>
              <a:tblPr firstRow="1" bandRow="1">
                <a:tableStyleId>{5C22544A-7EE6-4342-B048-85BDC9FD1C3A}</a:tableStyleId>
              </a:tblPr>
              <a:tblGrid>
                <a:gridCol w="2709333"/>
                <a:gridCol w="2709333"/>
                <a:gridCol w="2709333"/>
              </a:tblGrid>
              <a:tr h="370840">
                <a:tc>
                  <a:txBody>
                    <a:bodyPr/>
                    <a:lstStyle/>
                    <a:p>
                      <a:r>
                        <a:rPr lang="en-US" sz="1600" dirty="0" smtClean="0"/>
                        <a:t>Meeting </a:t>
                      </a:r>
                      <a:endParaRPr lang="en-US" sz="1600" dirty="0"/>
                    </a:p>
                  </a:txBody>
                  <a:tcPr/>
                </a:tc>
                <a:tc>
                  <a:txBody>
                    <a:bodyPr/>
                    <a:lstStyle/>
                    <a:p>
                      <a:r>
                        <a:rPr lang="en-US" sz="1600" dirty="0" smtClean="0"/>
                        <a:t>Start</a:t>
                      </a:r>
                      <a:r>
                        <a:rPr lang="en-US" sz="1600" baseline="0" dirty="0" smtClean="0"/>
                        <a:t> date</a:t>
                      </a:r>
                      <a:endParaRPr lang="en-US" sz="1600" dirty="0"/>
                    </a:p>
                  </a:txBody>
                  <a:tcPr/>
                </a:tc>
                <a:tc>
                  <a:txBody>
                    <a:bodyPr/>
                    <a:lstStyle/>
                    <a:p>
                      <a:r>
                        <a:rPr lang="en-US" sz="1600" dirty="0" smtClean="0"/>
                        <a:t>End date</a:t>
                      </a:r>
                      <a:endParaRPr lang="en-US" sz="1600" dirty="0"/>
                    </a:p>
                  </a:txBody>
                  <a:tcPr/>
                </a:tc>
              </a:tr>
              <a:tr h="370840">
                <a:tc>
                  <a:txBody>
                    <a:bodyPr/>
                    <a:lstStyle/>
                    <a:p>
                      <a:r>
                        <a:rPr lang="en-US" sz="1600" b="1" dirty="0" smtClean="0"/>
                        <a:t>SA5#137-e</a:t>
                      </a:r>
                      <a:endParaRPr lang="en-US" sz="1600" b="1" dirty="0"/>
                    </a:p>
                  </a:txBody>
                  <a:tcPr/>
                </a:tc>
                <a:tc>
                  <a:txBody>
                    <a:bodyPr/>
                    <a:lstStyle/>
                    <a:p>
                      <a:r>
                        <a:rPr lang="en-US" sz="1600" b="0" dirty="0" smtClean="0"/>
                        <a:t>10 May 2021</a:t>
                      </a:r>
                      <a:endParaRPr lang="en-US" sz="1600" b="0" dirty="0"/>
                    </a:p>
                  </a:txBody>
                  <a:tcPr/>
                </a:tc>
                <a:tc>
                  <a:txBody>
                    <a:bodyPr/>
                    <a:lstStyle/>
                    <a:p>
                      <a:r>
                        <a:rPr lang="en-US" sz="1600" b="0" dirty="0" smtClean="0"/>
                        <a:t>19 May 2021</a:t>
                      </a:r>
                      <a:endParaRPr lang="en-US" sz="1600" b="0" dirty="0"/>
                    </a:p>
                  </a:txBody>
                  <a:tcPr/>
                </a:tc>
              </a:tr>
            </a:tbl>
          </a:graphicData>
        </a:graphic>
      </p:graphicFrame>
    </p:spTree>
    <p:extLst>
      <p:ext uri="{BB962C8B-B14F-4D97-AF65-F5344CB8AC3E}">
        <p14:creationId xmlns:p14="http://schemas.microsoft.com/office/powerpoint/2010/main" val="2718931778"/>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17563" y="4508500"/>
            <a:ext cx="4406900"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7">
            <a:extLst>
              <a:ext uri="{FF2B5EF4-FFF2-40B4-BE49-F238E27FC236}">
                <a16:creationId xmlns:a16="http://schemas.microsoft.com/office/drawing/2014/main" xmlns="" id="{9FFA9908-C567-4D89-99E0-D4FCBE8EFED8}"/>
              </a:ext>
            </a:extLst>
          </p:cNvPr>
          <p:cNvSpPr txBox="1"/>
          <p:nvPr/>
        </p:nvSpPr>
        <p:spPr>
          <a:xfrm>
            <a:off x="1331913" y="5646738"/>
            <a:ext cx="3378200" cy="503237"/>
          </a:xfrm>
          <a:prstGeom prst="rect">
            <a:avLst/>
          </a:prstGeom>
          <a:noFill/>
        </p:spPr>
        <p:txBody>
          <a:bodyPr>
            <a:spAutoFit/>
          </a:bodyPr>
          <a:lstStyle/>
          <a:p>
            <a:pPr algn="ctr">
              <a:defRPr/>
            </a:pPr>
            <a:r>
              <a:rPr lang="en-GB" sz="2667" dirty="0">
                <a:solidFill>
                  <a:srgbClr val="FF0000"/>
                </a:solidFill>
                <a:latin typeface="+mn-lt"/>
                <a:cs typeface="+mn-cs"/>
              </a:rPr>
              <a:t>www.3gpp.org</a:t>
            </a:r>
          </a:p>
        </p:txBody>
      </p:sp>
      <p:sp>
        <p:nvSpPr>
          <p:cNvPr id="6" name="Rectangle 11">
            <a:extLst>
              <a:ext uri="{FF2B5EF4-FFF2-40B4-BE49-F238E27FC236}">
                <a16:creationId xmlns:a16="http://schemas.microsoft.com/office/drawing/2014/main" xmlns="" id="{6728113F-0EF0-4278-8C78-563CA28BC5AC}"/>
              </a:ext>
            </a:extLst>
          </p:cNvPr>
          <p:cNvSpPr>
            <a:spLocks noChangeArrowheads="1"/>
          </p:cNvSpPr>
          <p:nvPr/>
        </p:nvSpPr>
        <p:spPr bwMode="auto">
          <a:xfrm>
            <a:off x="415925" y="1739900"/>
            <a:ext cx="6408738" cy="522288"/>
          </a:xfrm>
          <a:prstGeom prst="rect">
            <a:avLst/>
          </a:prstGeom>
          <a:noFill/>
          <a:ln w="9525">
            <a:noFill/>
            <a:miter lim="800000"/>
            <a:headEnd/>
            <a:tailEnd/>
          </a:ln>
        </p:spPr>
        <p:txBody>
          <a:bodyPr>
            <a:spAutoFit/>
          </a:bodyPr>
          <a:lstStyle/>
          <a:p>
            <a:pPr eaLnBrk="1" hangingPunct="1">
              <a:defRPr/>
            </a:pPr>
            <a:r>
              <a:rPr lang="fi-FI" sz="2800" dirty="0">
                <a:latin typeface="+mj-lt"/>
              </a:rPr>
              <a:t>For more Information:</a:t>
            </a:r>
          </a:p>
        </p:txBody>
      </p:sp>
      <p:sp>
        <p:nvSpPr>
          <p:cNvPr id="7" name="Title 1">
            <a:extLst>
              <a:ext uri="{FF2B5EF4-FFF2-40B4-BE49-F238E27FC236}">
                <a16:creationId xmlns:a16="http://schemas.microsoft.com/office/drawing/2014/main" xmlns="" id="{A509E91C-DB29-48E1-B532-23718DB74535}"/>
              </a:ext>
            </a:extLst>
          </p:cNvPr>
          <p:cNvSpPr>
            <a:spLocks/>
          </p:cNvSpPr>
          <p:nvPr/>
        </p:nvSpPr>
        <p:spPr bwMode="auto">
          <a:xfrm>
            <a:off x="3537743" y="2832894"/>
            <a:ext cx="4668838" cy="1104900"/>
          </a:xfrm>
          <a:prstGeom prst="rect">
            <a:avLst/>
          </a:prstGeom>
          <a:noFill/>
          <a:ln w="9525">
            <a:noFill/>
            <a:miter lim="800000"/>
            <a:headEnd/>
            <a:tailEnd/>
          </a:ln>
        </p:spPr>
        <p:txBody>
          <a:bodyPr anchor="ctr"/>
          <a:lstStyle/>
          <a:p>
            <a:pPr algn="ctr">
              <a:defRPr/>
            </a:pPr>
            <a:r>
              <a:rPr lang="en-GB" sz="2667" dirty="0">
                <a:solidFill>
                  <a:srgbClr val="FF0000"/>
                </a:solidFill>
                <a:latin typeface="+mn-lt"/>
                <a:hlinkClick r:id="rId3"/>
              </a:rPr>
              <a:t>info@3gpp.org</a:t>
            </a:r>
            <a:endParaRPr lang="en-GB" sz="2667" dirty="0">
              <a:solidFill>
                <a:srgbClr val="FF0000"/>
              </a:solidFill>
              <a:latin typeface="+mn-lt"/>
            </a:endParaRPr>
          </a:p>
          <a:p>
            <a:pPr algn="ctr">
              <a:defRPr/>
            </a:pPr>
            <a:r>
              <a:rPr lang="en-GB" sz="2667" dirty="0" smtClean="0">
                <a:solidFill>
                  <a:srgbClr val="FF0000"/>
                </a:solidFill>
                <a:latin typeface="+mn-lt"/>
                <a:hlinkClick r:id="rId4"/>
              </a:rPr>
              <a:t>thomas.tovinger@ericsson.com</a:t>
            </a:r>
            <a:endParaRPr lang="en-GB" sz="2667" dirty="0" smtClean="0">
              <a:solidFill>
                <a:srgbClr val="FF0000"/>
              </a:solidFill>
              <a:latin typeface="+mn-lt"/>
            </a:endParaRPr>
          </a:p>
          <a:p>
            <a:pPr algn="ctr">
              <a:defRPr/>
            </a:pPr>
            <a:r>
              <a:rPr lang="en-GB" sz="2667" u="sng" dirty="0" smtClean="0">
                <a:solidFill>
                  <a:srgbClr val="0000FF"/>
                </a:solidFill>
                <a:latin typeface="+mn-lt"/>
              </a:rPr>
              <a:t>zoulan@huawei.com</a:t>
            </a:r>
            <a:endParaRPr lang="en-GB" sz="2667" u="sng" dirty="0">
              <a:solidFill>
                <a:srgbClr val="0000FF"/>
              </a:solidFill>
              <a:latin typeface="+mn-lt"/>
            </a:endParaRPr>
          </a:p>
        </p:txBody>
      </p:sp>
      <p:pic>
        <p:nvPicPr>
          <p:cNvPr id="8" name="Picture 8" descr="http://paranormalehradio.files.wordpress.com/2011/10/100091-green-metallic-orb-icon-social-media-logos-mai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61000" y="2008188"/>
            <a:ext cx="822325"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53263" y="3956050"/>
            <a:ext cx="3763962"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8">
            <a:extLst>
              <a:ext uri="{FF2B5EF4-FFF2-40B4-BE49-F238E27FC236}">
                <a16:creationId xmlns:a16="http://schemas.microsoft.com/office/drawing/2014/main" xmlns="" id="{C3A22DD7-E9E2-421B-8F87-A646CFF74672}"/>
              </a:ext>
            </a:extLst>
          </p:cNvPr>
          <p:cNvSpPr txBox="1"/>
          <p:nvPr/>
        </p:nvSpPr>
        <p:spPr>
          <a:xfrm>
            <a:off x="7245350" y="5646738"/>
            <a:ext cx="3378200" cy="503237"/>
          </a:xfrm>
          <a:prstGeom prst="rect">
            <a:avLst/>
          </a:prstGeom>
          <a:noFill/>
        </p:spPr>
        <p:txBody>
          <a:bodyPr>
            <a:spAutoFit/>
          </a:bodyPr>
          <a:lstStyle/>
          <a:p>
            <a:pPr algn="ctr">
              <a:defRPr/>
            </a:pPr>
            <a:r>
              <a:rPr lang="en-GB" sz="2667" dirty="0">
                <a:solidFill>
                  <a:srgbClr val="FF0000"/>
                </a:solidFill>
                <a:latin typeface="+mn-lt"/>
                <a:cs typeface="+mn-cs"/>
              </a:rPr>
              <a:t>portal.3gpp.org</a:t>
            </a:r>
          </a:p>
        </p:txBody>
      </p:sp>
      <p:sp>
        <p:nvSpPr>
          <p:cNvPr id="11" name="Rectangle 1"/>
          <p:cNvSpPr>
            <a:spLocks noChangeArrowheads="1"/>
          </p:cNvSpPr>
          <p:nvPr/>
        </p:nvSpPr>
        <p:spPr bwMode="auto">
          <a:xfrm>
            <a:off x="4241800" y="403225"/>
            <a:ext cx="32607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7"/>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i-FI" altLang="sv-SE" sz="4400" dirty="0">
                <a:latin typeface="Arial" panose="020B0604020202020204" pitchFamily="34" charset="0"/>
              </a:rPr>
              <a:t>Thank you!</a:t>
            </a:r>
          </a:p>
        </p:txBody>
      </p:sp>
      <p:pic>
        <p:nvPicPr>
          <p:cNvPr id="20" name="图片 19"/>
          <p:cNvPicPr>
            <a:picLocks noChangeAspect="1"/>
          </p:cNvPicPr>
          <p:nvPr/>
        </p:nvPicPr>
        <p:blipFill>
          <a:blip r:embed="rId8"/>
          <a:stretch>
            <a:fillRect/>
          </a:stretch>
        </p:blipFill>
        <p:spPr>
          <a:xfrm>
            <a:off x="0" y="1380010"/>
            <a:ext cx="11104880" cy="331315"/>
          </a:xfrm>
          <a:prstGeom prst="rect">
            <a:avLst/>
          </a:prstGeom>
        </p:spPr>
      </p:pic>
    </p:spTree>
    <p:extLst>
      <p:ext uri="{BB962C8B-B14F-4D97-AF65-F5344CB8AC3E}">
        <p14:creationId xmlns:p14="http://schemas.microsoft.com/office/powerpoint/2010/main" val="1664144977"/>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67708" y="1054170"/>
            <a:ext cx="9777579" cy="4553041"/>
          </a:xfrm>
          <a:prstGeom prst="rect">
            <a:avLst/>
          </a:prstGeom>
        </p:spPr>
        <p:txBody>
          <a:bodyPr wrap="square">
            <a:spAutoFit/>
          </a:bodyPr>
          <a:lstStyle/>
          <a:p>
            <a:pPr marL="608013" lvl="0" indent="-608013" eaLnBrk="1" hangingPunct="1">
              <a:lnSpc>
                <a:spcPct val="90000"/>
              </a:lnSpc>
              <a:spcBef>
                <a:spcPts val="1000"/>
              </a:spcBef>
              <a:buBlip>
                <a:blip r:embed="rId2"/>
              </a:buBlip>
              <a:defRPr/>
            </a:pPr>
            <a:r>
              <a:rPr lang="en-GB" altLang="en-US" sz="2800" dirty="0" smtClean="0">
                <a:latin typeface="Calibri" panose="020F0502020204030204"/>
                <a:cs typeface="+mn-cs"/>
              </a:rPr>
              <a:t>Background</a:t>
            </a:r>
            <a:endParaRPr lang="en-GB" altLang="en-US" sz="2800" dirty="0">
              <a:latin typeface="Calibri" panose="020F0502020204030204"/>
              <a:cs typeface="+mn-cs"/>
            </a:endParaRPr>
          </a:p>
          <a:p>
            <a:pPr marL="608013" lvl="0" indent="-608013" eaLnBrk="1" hangingPunct="1">
              <a:lnSpc>
                <a:spcPct val="90000"/>
              </a:lnSpc>
              <a:spcBef>
                <a:spcPts val="1000"/>
              </a:spcBef>
              <a:buBlip>
                <a:blip r:embed="rId2"/>
              </a:buBlip>
              <a:defRPr/>
            </a:pPr>
            <a:r>
              <a:rPr lang="en-US" altLang="en-US" sz="2800" dirty="0" smtClean="0">
                <a:solidFill>
                  <a:prstClr val="black"/>
                </a:solidFill>
                <a:latin typeface="Calibri" panose="020F0502020204030204"/>
                <a:cs typeface="+mn-cs"/>
              </a:rPr>
              <a:t>3GPP SA5 </a:t>
            </a:r>
            <a:r>
              <a:rPr lang="en-US" altLang="en-US" sz="2800" dirty="0">
                <a:solidFill>
                  <a:prstClr val="black"/>
                </a:solidFill>
                <a:latin typeface="Calibri" panose="020F0502020204030204"/>
                <a:cs typeface="+mn-cs"/>
              </a:rPr>
              <a:t>opinion on progressing the Multi-SDO Autonomous Network coordination </a:t>
            </a:r>
            <a:endParaRPr lang="en-US" altLang="en-US" sz="2800" dirty="0" smtClean="0">
              <a:solidFill>
                <a:prstClr val="black"/>
              </a:solidFill>
              <a:latin typeface="Calibri" panose="020F0502020204030204"/>
              <a:cs typeface="+mn-cs"/>
            </a:endParaRPr>
          </a:p>
          <a:p>
            <a:pPr marL="608013" lvl="0" indent="-608013" eaLnBrk="1" hangingPunct="1">
              <a:lnSpc>
                <a:spcPct val="90000"/>
              </a:lnSpc>
              <a:spcBef>
                <a:spcPts val="1000"/>
              </a:spcBef>
              <a:buBlip>
                <a:blip r:embed="rId2"/>
              </a:buBlip>
              <a:defRPr/>
            </a:pPr>
            <a:r>
              <a:rPr lang="en-US" altLang="en-US" sz="2800" dirty="0" smtClean="0">
                <a:solidFill>
                  <a:prstClr val="black"/>
                </a:solidFill>
                <a:latin typeface="Calibri" panose="020F0502020204030204"/>
                <a:cs typeface="+mn-cs"/>
              </a:rPr>
              <a:t>Overview </a:t>
            </a:r>
            <a:r>
              <a:rPr lang="en-US" altLang="en-US" sz="2800" dirty="0">
                <a:solidFill>
                  <a:prstClr val="black"/>
                </a:solidFill>
                <a:latin typeface="Calibri" panose="020F0502020204030204"/>
                <a:cs typeface="+mn-cs"/>
              </a:rPr>
              <a:t>of 3GPP SA5 Rel-17 </a:t>
            </a:r>
            <a:r>
              <a:rPr lang="en-US" altLang="en-US" sz="2800" dirty="0" smtClean="0">
                <a:solidFill>
                  <a:prstClr val="black"/>
                </a:solidFill>
                <a:latin typeface="Calibri" panose="020F0502020204030204"/>
                <a:cs typeface="+mn-cs"/>
              </a:rPr>
              <a:t>WIs/Sis</a:t>
            </a:r>
          </a:p>
          <a:p>
            <a:pPr marL="608013" lvl="0" indent="-608013" eaLnBrk="1" hangingPunct="1">
              <a:lnSpc>
                <a:spcPct val="90000"/>
              </a:lnSpc>
              <a:spcBef>
                <a:spcPts val="1000"/>
              </a:spcBef>
              <a:buBlip>
                <a:blip r:embed="rId2"/>
              </a:buBlip>
              <a:defRPr/>
            </a:pPr>
            <a:r>
              <a:rPr lang="en-US" altLang="en-US" sz="2800" dirty="0" smtClean="0">
                <a:solidFill>
                  <a:prstClr val="black"/>
                </a:solidFill>
                <a:latin typeface="Calibri" panose="020F0502020204030204"/>
                <a:cs typeface="+mn-cs"/>
              </a:rPr>
              <a:t>3</a:t>
            </a:r>
            <a:r>
              <a:rPr lang="en-US" altLang="zh-CN" sz="2800" dirty="0" smtClean="0">
                <a:solidFill>
                  <a:prstClr val="black"/>
                </a:solidFill>
                <a:latin typeface="Calibri" panose="020F0502020204030204"/>
                <a:cs typeface="+mn-cs"/>
              </a:rPr>
              <a:t>GPP SA5 Concepts and Definitions</a:t>
            </a:r>
          </a:p>
          <a:p>
            <a:pPr marL="1216026" lvl="1" indent="-608013" eaLnBrk="1" hangingPunct="1">
              <a:lnSpc>
                <a:spcPct val="90000"/>
              </a:lnSpc>
              <a:spcBef>
                <a:spcPts val="1000"/>
              </a:spcBef>
              <a:buBlip>
                <a:blip r:embed="rId2"/>
              </a:buBlip>
              <a:defRPr/>
            </a:pPr>
            <a:r>
              <a:rPr lang="en-US" altLang="en-US" sz="2000" dirty="0" smtClean="0">
                <a:solidFill>
                  <a:prstClr val="black"/>
                </a:solidFill>
                <a:latin typeface="Calibri" panose="020F0502020204030204"/>
                <a:cs typeface="+mn-cs"/>
              </a:rPr>
              <a:t>Autonomous Network</a:t>
            </a:r>
          </a:p>
          <a:p>
            <a:pPr marL="1216026" lvl="1" indent="-608013" eaLnBrk="1" hangingPunct="1">
              <a:lnSpc>
                <a:spcPct val="90000"/>
              </a:lnSpc>
              <a:spcBef>
                <a:spcPts val="1000"/>
              </a:spcBef>
              <a:buBlip>
                <a:blip r:embed="rId2"/>
              </a:buBlip>
              <a:defRPr/>
            </a:pPr>
            <a:r>
              <a:rPr lang="en-US" altLang="en-US" sz="2000" dirty="0" smtClean="0">
                <a:solidFill>
                  <a:prstClr val="black"/>
                </a:solidFill>
                <a:latin typeface="Calibri" panose="020F0502020204030204"/>
                <a:cs typeface="+mn-cs"/>
              </a:rPr>
              <a:t>Autonomous Network Level</a:t>
            </a:r>
          </a:p>
          <a:p>
            <a:pPr marL="1216026" lvl="1" indent="-608013" eaLnBrk="1" hangingPunct="1">
              <a:lnSpc>
                <a:spcPct val="90000"/>
              </a:lnSpc>
              <a:spcBef>
                <a:spcPts val="1000"/>
              </a:spcBef>
              <a:buBlip>
                <a:blip r:embed="rId2"/>
              </a:buBlip>
              <a:defRPr/>
            </a:pPr>
            <a:r>
              <a:rPr lang="en-US" altLang="en-US" sz="2000" dirty="0" smtClean="0">
                <a:solidFill>
                  <a:prstClr val="black"/>
                </a:solidFill>
                <a:latin typeface="Calibri" panose="020F0502020204030204"/>
                <a:cs typeface="+mn-cs"/>
              </a:rPr>
              <a:t>Intent driven management</a:t>
            </a:r>
          </a:p>
          <a:p>
            <a:pPr marL="1216026" lvl="1" indent="-608013" eaLnBrk="1" hangingPunct="1">
              <a:lnSpc>
                <a:spcPct val="90000"/>
              </a:lnSpc>
              <a:spcBef>
                <a:spcPts val="1000"/>
              </a:spcBef>
              <a:buBlip>
                <a:blip r:embed="rId2"/>
              </a:buBlip>
              <a:defRPr/>
            </a:pPr>
            <a:r>
              <a:rPr lang="en-US" altLang="en-US" sz="2000" dirty="0" smtClean="0">
                <a:solidFill>
                  <a:prstClr val="black"/>
                </a:solidFill>
                <a:latin typeface="Calibri" panose="020F0502020204030204"/>
                <a:cs typeface="+mn-cs"/>
              </a:rPr>
              <a:t>Control loops</a:t>
            </a:r>
            <a:endParaRPr lang="en-GB" altLang="en-US" sz="2000" dirty="0" smtClean="0">
              <a:solidFill>
                <a:prstClr val="black"/>
              </a:solidFill>
              <a:latin typeface="Calibri" panose="020F0502020204030204"/>
              <a:cs typeface="+mn-cs"/>
            </a:endParaRPr>
          </a:p>
          <a:p>
            <a:pPr marL="608013" lvl="0" indent="-608013" eaLnBrk="1" hangingPunct="1">
              <a:lnSpc>
                <a:spcPct val="90000"/>
              </a:lnSpc>
              <a:spcBef>
                <a:spcPts val="1000"/>
              </a:spcBef>
              <a:buBlip>
                <a:blip r:embed="rId2"/>
              </a:buBlip>
              <a:defRPr/>
            </a:pPr>
            <a:r>
              <a:rPr lang="en-US" altLang="zh-CN" sz="2800" dirty="0" smtClean="0">
                <a:solidFill>
                  <a:prstClr val="black"/>
                </a:solidFill>
                <a:latin typeface="Calibri" panose="020F0502020204030204"/>
                <a:cs typeface="+mn-cs"/>
              </a:rPr>
              <a:t>Summary</a:t>
            </a:r>
            <a:endParaRPr lang="en-GB" altLang="en-US" sz="2800" dirty="0">
              <a:solidFill>
                <a:prstClr val="black"/>
              </a:solidFill>
              <a:latin typeface="Calibri" panose="020F0502020204030204"/>
              <a:cs typeface="+mn-cs"/>
            </a:endParaRPr>
          </a:p>
        </p:txBody>
      </p:sp>
      <p:sp>
        <p:nvSpPr>
          <p:cNvPr id="18" name="Title 1"/>
          <p:cNvSpPr>
            <a:spLocks noGrp="1"/>
          </p:cNvSpPr>
          <p:nvPr>
            <p:ph type="title"/>
          </p:nvPr>
        </p:nvSpPr>
        <p:spPr>
          <a:xfrm>
            <a:off x="212311" y="-172109"/>
            <a:ext cx="10491787" cy="1325562"/>
          </a:xfrm>
        </p:spPr>
        <p:txBody>
          <a:bodyPr/>
          <a:lstStyle/>
          <a:p>
            <a:pPr algn="l" eaLnBrk="1" hangingPunct="1"/>
            <a:r>
              <a:rPr lang="en-GB" altLang="en-US" sz="4000" kern="1200" dirty="0">
                <a:solidFill>
                  <a:sysClr val="windowText" lastClr="000000"/>
                </a:solidFill>
                <a:latin typeface="Calibri Light" panose="020F0302020204030204"/>
              </a:rPr>
              <a:t>Contents</a:t>
            </a:r>
          </a:p>
        </p:txBody>
      </p:sp>
    </p:spTree>
    <p:extLst>
      <p:ext uri="{BB962C8B-B14F-4D97-AF65-F5344CB8AC3E}">
        <p14:creationId xmlns:p14="http://schemas.microsoft.com/office/powerpoint/2010/main" val="2194968551"/>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altLang="zh-CN" sz="3200" b="1" kern="1200" dirty="0">
                <a:solidFill>
                  <a:srgbClr val="C00000"/>
                </a:solidFill>
                <a:latin typeface="Calibri Light" panose="020F0302020204030204"/>
              </a:rPr>
              <a:t>Background</a:t>
            </a:r>
            <a:endParaRPr lang="zh-CN" altLang="en-US" sz="3200" b="1" kern="1200" dirty="0">
              <a:solidFill>
                <a:srgbClr val="C00000"/>
              </a:solidFill>
              <a:latin typeface="Calibri Light" panose="020F0302020204030204"/>
            </a:endParaRPr>
          </a:p>
        </p:txBody>
      </p:sp>
      <p:sp>
        <p:nvSpPr>
          <p:cNvPr id="3" name="内容占位符 2"/>
          <p:cNvSpPr>
            <a:spLocks noGrp="1"/>
          </p:cNvSpPr>
          <p:nvPr>
            <p:ph idx="1"/>
          </p:nvPr>
        </p:nvSpPr>
        <p:spPr>
          <a:xfrm>
            <a:off x="421804" y="1371600"/>
            <a:ext cx="11183938" cy="4864443"/>
          </a:xfrm>
        </p:spPr>
        <p:txBody>
          <a:bodyPr/>
          <a:lstStyle/>
          <a:p>
            <a:pPr marL="0" lvl="1" indent="0" algn="just" eaLnBrk="1" fontAlgn="auto" hangingPunct="1">
              <a:spcBef>
                <a:spcPts val="0"/>
              </a:spcBef>
              <a:spcAft>
                <a:spcPts val="0"/>
              </a:spcAft>
              <a:buNone/>
            </a:pPr>
            <a:r>
              <a:rPr lang="en-US" altLang="zh-CN" sz="1400" b="1" dirty="0" smtClean="0"/>
              <a:t>1. </a:t>
            </a:r>
            <a:r>
              <a:rPr lang="en-US" altLang="zh-CN" sz="1400" b="1" dirty="0"/>
              <a:t>20200928 Multi-SDO Autonomous Network Coordination </a:t>
            </a:r>
            <a:r>
              <a:rPr lang="en-US" altLang="zh-CN" sz="1400" b="1" dirty="0" smtClean="0"/>
              <a:t>Workshop</a:t>
            </a:r>
            <a:r>
              <a:rPr lang="en-GB" altLang="zh-CN" sz="1400" b="1" dirty="0" smtClean="0"/>
              <a:t>: </a:t>
            </a:r>
            <a:r>
              <a:rPr lang="en-GB" altLang="zh-CN" sz="1400" dirty="0" smtClean="0"/>
              <a:t>SA5 </a:t>
            </a:r>
            <a:r>
              <a:rPr lang="en-GB" altLang="zh-CN" sz="1400" dirty="0"/>
              <a:t>has shared </a:t>
            </a:r>
            <a:r>
              <a:rPr lang="en-GB" altLang="zh-CN" sz="1400" dirty="0" smtClean="0"/>
              <a:t> SA5 introduction as captured in “S5-204551 </a:t>
            </a:r>
            <a:r>
              <a:rPr lang="en-GB" altLang="zh-CN" sz="1400" dirty="0"/>
              <a:t>3GPP SA5 introduction on Autonomous </a:t>
            </a:r>
            <a:r>
              <a:rPr lang="en-GB" altLang="zh-CN" sz="1400" dirty="0" smtClean="0"/>
              <a:t>Networks”</a:t>
            </a:r>
          </a:p>
          <a:p>
            <a:pPr marL="228600" lvl="1" indent="-228600" algn="just" eaLnBrk="1" fontAlgn="auto" hangingPunct="1">
              <a:spcBef>
                <a:spcPts val="0"/>
              </a:spcBef>
              <a:spcAft>
                <a:spcPts val="0"/>
              </a:spcAft>
              <a:buBlip>
                <a:blip r:embed="rId2"/>
              </a:buBlip>
            </a:pPr>
            <a:r>
              <a:rPr lang="en-GB" altLang="en-US" sz="1400" dirty="0"/>
              <a:t>3GPP is an industry driven standardization activity with truly global reach.</a:t>
            </a:r>
          </a:p>
          <a:p>
            <a:pPr marL="228600" lvl="1" indent="-228600" algn="just" eaLnBrk="1" fontAlgn="auto" hangingPunct="1">
              <a:spcBef>
                <a:spcPts val="0"/>
              </a:spcBef>
              <a:spcAft>
                <a:spcPts val="0"/>
              </a:spcAft>
              <a:buBlip>
                <a:blip r:embed="rId2"/>
              </a:buBlip>
            </a:pPr>
            <a:r>
              <a:rPr lang="en-GB" altLang="en-US" sz="1400" dirty="0"/>
              <a:t>Standardization of interfaces enables an interoperable, multi-vendor approach to deployment and generates mass market economies of scale.</a:t>
            </a:r>
          </a:p>
          <a:p>
            <a:pPr marL="228600" lvl="1" indent="-228600" algn="just" eaLnBrk="1" fontAlgn="auto" hangingPunct="1">
              <a:spcBef>
                <a:spcPts val="0"/>
              </a:spcBef>
              <a:spcAft>
                <a:spcPts val="0"/>
              </a:spcAft>
              <a:buBlip>
                <a:blip r:embed="rId2"/>
              </a:buBlip>
            </a:pPr>
            <a:r>
              <a:rPr lang="en-US" altLang="en-US" sz="1400" dirty="0"/>
              <a:t>3GPP SA5 has built up experience related to autonomous networks since 2008.</a:t>
            </a:r>
            <a:endParaRPr lang="en-GB" altLang="en-US" sz="1400" dirty="0"/>
          </a:p>
          <a:p>
            <a:pPr marL="228600" lvl="1" indent="-228600" algn="just" eaLnBrk="1" fontAlgn="auto" hangingPunct="1">
              <a:spcBef>
                <a:spcPts val="0"/>
              </a:spcBef>
              <a:spcAft>
                <a:spcPts val="0"/>
              </a:spcAft>
              <a:buBlip>
                <a:blip r:embed="rId2"/>
              </a:buBlip>
            </a:pPr>
            <a:r>
              <a:rPr lang="en-US" altLang="en-US" sz="1400" dirty="0"/>
              <a:t>3GPP SA5 has already made some progress on autonomous networks and continues to deliver more features to support autonomous networks</a:t>
            </a:r>
            <a:r>
              <a:rPr lang="en-GB" altLang="en-US" sz="1400" dirty="0"/>
              <a:t>. </a:t>
            </a:r>
          </a:p>
          <a:p>
            <a:pPr marL="228600" lvl="1" indent="-228600" algn="just" eaLnBrk="1" fontAlgn="auto" hangingPunct="1">
              <a:spcBef>
                <a:spcPts val="0"/>
              </a:spcBef>
              <a:spcAft>
                <a:spcPts val="0"/>
              </a:spcAft>
              <a:buBlip>
                <a:blip r:embed="rId2"/>
              </a:buBlip>
            </a:pPr>
            <a:r>
              <a:rPr lang="en-US" altLang="en-US" sz="1400" dirty="0"/>
              <a:t>3GPP SA5 </a:t>
            </a:r>
            <a:r>
              <a:rPr lang="en-US" altLang="zh-CN" sz="1400" dirty="0"/>
              <a:t>is actively involved and developing specifications with full support of automation.</a:t>
            </a:r>
          </a:p>
          <a:p>
            <a:pPr marL="228600" lvl="1" indent="-228600" algn="just" eaLnBrk="1" fontAlgn="auto" hangingPunct="1">
              <a:spcBef>
                <a:spcPts val="0"/>
              </a:spcBef>
              <a:spcAft>
                <a:spcPts val="0"/>
              </a:spcAft>
              <a:buBlip>
                <a:blip r:embed="rId2"/>
              </a:buBlip>
            </a:pPr>
            <a:r>
              <a:rPr lang="en-GB" altLang="zh-CN" sz="1400" dirty="0"/>
              <a:t>3GPP SA5 is happy to cooperate with other SDOs on autonomous networks</a:t>
            </a:r>
            <a:r>
              <a:rPr lang="en-GB" altLang="zh-CN" sz="1400" dirty="0" smtClean="0"/>
              <a:t>.</a:t>
            </a:r>
          </a:p>
          <a:p>
            <a:pPr marL="0" lvl="1" indent="0" algn="just" eaLnBrk="1" fontAlgn="auto" hangingPunct="1">
              <a:spcBef>
                <a:spcPts val="0"/>
              </a:spcBef>
              <a:spcAft>
                <a:spcPts val="0"/>
              </a:spcAft>
              <a:buNone/>
            </a:pPr>
            <a:r>
              <a:rPr lang="en-GB" altLang="zh-CN" sz="1400" b="1" dirty="0" smtClean="0"/>
              <a:t>2. I</a:t>
            </a:r>
            <a:r>
              <a:rPr lang="en-US" altLang="zh-CN" sz="1400" b="1" dirty="0" err="1" smtClean="0"/>
              <a:t>ncoming</a:t>
            </a:r>
            <a:r>
              <a:rPr lang="en-US" altLang="zh-CN" sz="1400" b="1" dirty="0" smtClean="0"/>
              <a:t> </a:t>
            </a:r>
            <a:r>
              <a:rPr lang="en-US" altLang="zh-CN" sz="1400" b="1" dirty="0"/>
              <a:t>TMF Liaison Progressing the Multi SDO Autonomous Network </a:t>
            </a:r>
            <a:r>
              <a:rPr lang="en-US" altLang="zh-CN" sz="1400" b="1" dirty="0" smtClean="0"/>
              <a:t>coordination </a:t>
            </a:r>
            <a:r>
              <a:rPr lang="en-GB" altLang="zh-CN" sz="1400" b="1" dirty="0" smtClean="0"/>
              <a:t>on Feb.18</a:t>
            </a:r>
            <a:r>
              <a:rPr lang="en-GB" altLang="zh-CN" sz="1400" b="1" baseline="30000" dirty="0" smtClean="0"/>
              <a:t>th</a:t>
            </a:r>
            <a:r>
              <a:rPr lang="en-GB" altLang="zh-CN" sz="1400" b="1" dirty="0" smtClean="0"/>
              <a:t> ,2021: </a:t>
            </a:r>
            <a:r>
              <a:rPr lang="en-GB" altLang="zh-CN" sz="1400" dirty="0" smtClean="0"/>
              <a:t>First </a:t>
            </a:r>
            <a:r>
              <a:rPr lang="en-GB" altLang="zh-CN" sz="1400" dirty="0"/>
              <a:t>meeting 22nd Feb 2021 11:00-12:30 GMT/UTC with subsequent meetings occurring monthly.</a:t>
            </a:r>
          </a:p>
          <a:p>
            <a:pPr marL="0" lvl="1" indent="0" algn="just" eaLnBrk="1" fontAlgn="auto" hangingPunct="1">
              <a:spcBef>
                <a:spcPts val="0"/>
              </a:spcBef>
              <a:spcAft>
                <a:spcPts val="0"/>
              </a:spcAft>
              <a:buNone/>
            </a:pPr>
            <a:r>
              <a:rPr lang="en-GB" altLang="zh-CN" sz="1400" dirty="0"/>
              <a:t>For a 2-hour timeslot, we suggest that each meeting considers a single topic</a:t>
            </a:r>
            <a:r>
              <a:rPr lang="en-US" altLang="zh-CN" sz="1400" dirty="0"/>
              <a:t>:</a:t>
            </a:r>
            <a:r>
              <a:rPr lang="en-GB" altLang="zh-CN" sz="1400" dirty="0"/>
              <a:t> </a:t>
            </a:r>
          </a:p>
          <a:p>
            <a:pPr marL="228600" lvl="1" indent="-228600" algn="just" eaLnBrk="1" fontAlgn="auto" hangingPunct="1">
              <a:spcBef>
                <a:spcPts val="0"/>
              </a:spcBef>
              <a:spcAft>
                <a:spcPts val="0"/>
              </a:spcAft>
              <a:buBlip>
                <a:blip r:embed="rId2"/>
              </a:buBlip>
            </a:pPr>
            <a:r>
              <a:rPr lang="en-GB" altLang="zh-CN" sz="1400" dirty="0" smtClean="0"/>
              <a:t>Concepts </a:t>
            </a:r>
            <a:r>
              <a:rPr lang="en-GB" altLang="zh-CN" sz="1400" dirty="0"/>
              <a:t>and model alignment</a:t>
            </a:r>
          </a:p>
          <a:p>
            <a:pPr marL="228600" lvl="1" indent="-228600" algn="just" eaLnBrk="1" fontAlgn="auto" hangingPunct="1">
              <a:spcBef>
                <a:spcPts val="0"/>
              </a:spcBef>
              <a:spcAft>
                <a:spcPts val="0"/>
              </a:spcAft>
              <a:buBlip>
                <a:blip r:embed="rId2"/>
              </a:buBlip>
            </a:pPr>
            <a:r>
              <a:rPr lang="en-GB" altLang="zh-CN" sz="1400" dirty="0" smtClean="0"/>
              <a:t>Intent </a:t>
            </a:r>
            <a:r>
              <a:rPr lang="en-GB" altLang="zh-CN" sz="1400" dirty="0"/>
              <a:t>driven interactions / APIs</a:t>
            </a:r>
          </a:p>
          <a:p>
            <a:pPr marL="228600" lvl="1" indent="-228600" algn="just" eaLnBrk="1" fontAlgn="auto" hangingPunct="1">
              <a:spcBef>
                <a:spcPts val="0"/>
              </a:spcBef>
              <a:spcAft>
                <a:spcPts val="0"/>
              </a:spcAft>
              <a:buBlip>
                <a:blip r:embed="rId2"/>
              </a:buBlip>
            </a:pPr>
            <a:r>
              <a:rPr lang="en-GB" altLang="zh-CN" sz="1400" dirty="0" smtClean="0"/>
              <a:t>definitions </a:t>
            </a:r>
            <a:r>
              <a:rPr lang="en-GB" altLang="zh-CN" sz="1400" dirty="0"/>
              <a:t>of:</a:t>
            </a:r>
          </a:p>
          <a:p>
            <a:pPr marL="609600" lvl="2" indent="0" algn="just" eaLnBrk="1" fontAlgn="auto" hangingPunct="1">
              <a:spcBef>
                <a:spcPts val="0"/>
              </a:spcBef>
              <a:spcAft>
                <a:spcPts val="0"/>
              </a:spcAft>
              <a:buNone/>
            </a:pPr>
            <a:r>
              <a:rPr lang="en-GB" altLang="zh-CN" sz="1400" dirty="0"/>
              <a:t>o	Autonomous Networks, </a:t>
            </a:r>
          </a:p>
          <a:p>
            <a:pPr marL="609600" lvl="2" indent="0" algn="just" eaLnBrk="1" fontAlgn="auto" hangingPunct="1">
              <a:spcBef>
                <a:spcPts val="0"/>
              </a:spcBef>
              <a:spcAft>
                <a:spcPts val="0"/>
              </a:spcAft>
              <a:buNone/>
            </a:pPr>
            <a:r>
              <a:rPr lang="en-GB" altLang="zh-CN" sz="1400" dirty="0"/>
              <a:t>o	Control loops, </a:t>
            </a:r>
          </a:p>
          <a:p>
            <a:pPr marL="609600" lvl="2" indent="0" algn="just" eaLnBrk="1" fontAlgn="auto" hangingPunct="1">
              <a:spcBef>
                <a:spcPts val="0"/>
              </a:spcBef>
              <a:spcAft>
                <a:spcPts val="0"/>
              </a:spcAft>
              <a:buNone/>
            </a:pPr>
            <a:r>
              <a:rPr lang="en-GB" altLang="zh-CN" sz="1400" dirty="0"/>
              <a:t>o	Autonomous Networks Levels, </a:t>
            </a:r>
          </a:p>
          <a:p>
            <a:pPr marL="609600" lvl="2" indent="0" algn="just" eaLnBrk="1" fontAlgn="auto" hangingPunct="1">
              <a:spcBef>
                <a:spcPts val="0"/>
              </a:spcBef>
              <a:spcAft>
                <a:spcPts val="0"/>
              </a:spcAft>
              <a:buNone/>
            </a:pPr>
            <a:r>
              <a:rPr lang="en-GB" altLang="zh-CN" sz="1400" dirty="0"/>
              <a:t>o	Autonomous Domain </a:t>
            </a:r>
            <a:endParaRPr lang="en-US" altLang="zh-CN" sz="1400" dirty="0"/>
          </a:p>
          <a:p>
            <a:pPr marL="0" lvl="1" indent="0" algn="just" eaLnBrk="1" fontAlgn="auto" hangingPunct="1">
              <a:spcBef>
                <a:spcPts val="0"/>
              </a:spcBef>
              <a:spcAft>
                <a:spcPts val="0"/>
              </a:spcAft>
              <a:buNone/>
            </a:pPr>
            <a:r>
              <a:rPr lang="en-US" altLang="zh-CN" sz="1400" b="1" dirty="0"/>
              <a:t>3. </a:t>
            </a:r>
            <a:r>
              <a:rPr lang="en-US" altLang="zh-CN" sz="1400" b="1" dirty="0" smtClean="0"/>
              <a:t>2021-02-22 AN </a:t>
            </a:r>
            <a:r>
              <a:rPr lang="en-US" altLang="zh-CN" sz="1400" b="1" dirty="0"/>
              <a:t>Multi SDO Coordination( TM Forum Host) </a:t>
            </a:r>
            <a:r>
              <a:rPr lang="en-US" altLang="zh-CN" sz="1400" b="1" dirty="0" smtClean="0"/>
              <a:t>#2</a:t>
            </a:r>
          </a:p>
          <a:p>
            <a:pPr marL="0" lvl="1" indent="0" algn="just" eaLnBrk="1" fontAlgn="auto" hangingPunct="1">
              <a:spcBef>
                <a:spcPts val="0"/>
              </a:spcBef>
              <a:spcAft>
                <a:spcPts val="0"/>
              </a:spcAft>
              <a:buNone/>
            </a:pPr>
            <a:r>
              <a:rPr lang="en-GB" sz="1400" b="1" dirty="0"/>
              <a:t>Draft introduction slides at  </a:t>
            </a:r>
            <a:r>
              <a:rPr lang="en-US" sz="1400" b="1" i="1" u="sng" dirty="0">
                <a:hlinkClick r:id="rId3"/>
              </a:rPr>
              <a:t>2021-02-22 Multi-SDO Autonomous Networks Workshop #2 Meeting Notes - AN-SDO Collaboration - TM Forum </a:t>
            </a:r>
            <a:r>
              <a:rPr lang="en-US" sz="1400" b="1" i="1" u="sng" dirty="0" smtClean="0">
                <a:hlinkClick r:id="rId3"/>
              </a:rPr>
              <a:t>Confluence</a:t>
            </a:r>
            <a:endParaRPr lang="en-GB" altLang="zh-CN" sz="1100" b="1" dirty="0"/>
          </a:p>
        </p:txBody>
      </p:sp>
    </p:spTree>
    <p:extLst>
      <p:ext uri="{BB962C8B-B14F-4D97-AF65-F5344CB8AC3E}">
        <p14:creationId xmlns:p14="http://schemas.microsoft.com/office/powerpoint/2010/main" val="230409124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altLang="zh-CN" sz="3200" b="1" kern="1200" dirty="0">
                <a:solidFill>
                  <a:srgbClr val="C00000"/>
                </a:solidFill>
                <a:latin typeface="Calibri Light" panose="020F0302020204030204"/>
              </a:rPr>
              <a:t>SA5 opinion on </a:t>
            </a:r>
            <a:r>
              <a:rPr lang="en-US" altLang="zh-CN" sz="3200" b="1" kern="1200" dirty="0" smtClean="0">
                <a:solidFill>
                  <a:srgbClr val="C00000"/>
                </a:solidFill>
                <a:latin typeface="Calibri Light" panose="020F0302020204030204"/>
              </a:rPr>
              <a:t>progressing </a:t>
            </a:r>
            <a:r>
              <a:rPr lang="en-US" altLang="zh-CN" sz="3200" b="1" kern="1200" dirty="0">
                <a:solidFill>
                  <a:srgbClr val="C00000"/>
                </a:solidFill>
                <a:latin typeface="Calibri Light" panose="020F0302020204030204"/>
              </a:rPr>
              <a:t>the </a:t>
            </a:r>
            <a:r>
              <a:rPr lang="en-US" altLang="zh-CN" sz="3200" b="1" kern="1200" dirty="0" smtClean="0">
                <a:solidFill>
                  <a:srgbClr val="C00000"/>
                </a:solidFill>
                <a:latin typeface="Calibri Light" panose="020F0302020204030204"/>
              </a:rPr>
              <a:t>Multi-SDO </a:t>
            </a:r>
            <a:r>
              <a:rPr lang="en-US" altLang="zh-CN" sz="3200" b="1" kern="1200" dirty="0">
                <a:solidFill>
                  <a:srgbClr val="C00000"/>
                </a:solidFill>
                <a:latin typeface="Calibri Light" panose="020F0302020204030204"/>
              </a:rPr>
              <a:t>Autonomous Network coordination </a:t>
            </a:r>
            <a:endParaRPr lang="zh-CN" altLang="en-US" sz="3200" b="1" kern="1200" dirty="0">
              <a:solidFill>
                <a:srgbClr val="C00000"/>
              </a:solidFill>
              <a:latin typeface="Calibri Light" panose="020F0302020204030204"/>
            </a:endParaRPr>
          </a:p>
        </p:txBody>
      </p:sp>
      <p:sp>
        <p:nvSpPr>
          <p:cNvPr id="3" name="内容占位符 2"/>
          <p:cNvSpPr>
            <a:spLocks noGrp="1"/>
          </p:cNvSpPr>
          <p:nvPr>
            <p:ph idx="1"/>
          </p:nvPr>
        </p:nvSpPr>
        <p:spPr>
          <a:xfrm>
            <a:off x="647700" y="1454150"/>
            <a:ext cx="11183938" cy="4707753"/>
          </a:xfrm>
        </p:spPr>
        <p:txBody>
          <a:bodyPr/>
          <a:lstStyle/>
          <a:p>
            <a:r>
              <a:rPr lang="en-US" altLang="zh-CN" sz="2000" dirty="0"/>
              <a:t>The </a:t>
            </a:r>
            <a:r>
              <a:rPr lang="en-US" altLang="zh-CN" sz="2000" dirty="0" smtClean="0"/>
              <a:t>Multi-SDO </a:t>
            </a:r>
            <a:r>
              <a:rPr lang="en-US" altLang="zh-CN" sz="2000" dirty="0"/>
              <a:t>coordination should take into account of existing available deliverables and </a:t>
            </a:r>
            <a:r>
              <a:rPr lang="en-US" altLang="zh-CN" sz="2000" dirty="0" smtClean="0"/>
              <a:t>align the standardization work across different groups as </a:t>
            </a:r>
            <a:r>
              <a:rPr lang="en-US" altLang="zh-CN" sz="2000" dirty="0"/>
              <a:t>much as </a:t>
            </a:r>
            <a:r>
              <a:rPr lang="en-US" altLang="zh-CN" sz="2000" dirty="0" smtClean="0"/>
              <a:t>possible.</a:t>
            </a:r>
          </a:p>
          <a:p>
            <a:r>
              <a:rPr lang="en-US" altLang="zh-CN" sz="2000" dirty="0" smtClean="0"/>
              <a:t>The coordination work should consider the following technical aspects:</a:t>
            </a:r>
          </a:p>
          <a:p>
            <a:pPr lvl="1"/>
            <a:r>
              <a:rPr lang="en-US" altLang="zh-CN" sz="1800" dirty="0" smtClean="0"/>
              <a:t>Alignment of Autonomous networks related concepts and definitions, e.g.</a:t>
            </a:r>
          </a:p>
          <a:p>
            <a:pPr lvl="2"/>
            <a:r>
              <a:rPr lang="en-US" altLang="zh-CN" sz="1200" dirty="0"/>
              <a:t>Autonomous </a:t>
            </a:r>
            <a:r>
              <a:rPr lang="en-US" altLang="zh-CN" sz="1200" dirty="0" smtClean="0"/>
              <a:t>Networks</a:t>
            </a:r>
            <a:endParaRPr lang="en-US" altLang="zh-CN" sz="1200" dirty="0"/>
          </a:p>
          <a:p>
            <a:pPr lvl="2"/>
            <a:r>
              <a:rPr lang="en-US" altLang="zh-CN" sz="1200" dirty="0"/>
              <a:t>Intent driven interactions</a:t>
            </a:r>
          </a:p>
          <a:p>
            <a:pPr lvl="2"/>
            <a:r>
              <a:rPr lang="en-US" altLang="zh-CN" sz="1200" dirty="0"/>
              <a:t>Control </a:t>
            </a:r>
            <a:r>
              <a:rPr lang="en-US" altLang="zh-CN" sz="1200" dirty="0" smtClean="0"/>
              <a:t>loops</a:t>
            </a:r>
            <a:endParaRPr lang="en-US" altLang="zh-CN" sz="1200" dirty="0"/>
          </a:p>
          <a:p>
            <a:pPr lvl="2"/>
            <a:r>
              <a:rPr lang="en-US" altLang="zh-CN" sz="1200" dirty="0"/>
              <a:t>Autonomous Networks </a:t>
            </a:r>
            <a:r>
              <a:rPr lang="en-US" altLang="zh-CN" sz="1200" dirty="0" smtClean="0"/>
              <a:t>Levels</a:t>
            </a:r>
            <a:endParaRPr lang="en-US" altLang="zh-CN" sz="1200" dirty="0"/>
          </a:p>
          <a:p>
            <a:pPr lvl="2"/>
            <a:r>
              <a:rPr lang="en-US" altLang="zh-CN" sz="1200" dirty="0"/>
              <a:t>Autonomous </a:t>
            </a:r>
            <a:r>
              <a:rPr lang="en-US" altLang="zh-CN" sz="1200" dirty="0" smtClean="0"/>
              <a:t>Domain</a:t>
            </a:r>
          </a:p>
          <a:p>
            <a:pPr lvl="2"/>
            <a:r>
              <a:rPr lang="en-US" altLang="zh-CN" sz="1200" dirty="0" smtClean="0"/>
              <a:t>More to be added if needed </a:t>
            </a:r>
          </a:p>
          <a:p>
            <a:pPr lvl="1"/>
            <a:r>
              <a:rPr lang="en-US" altLang="zh-CN" sz="1800" dirty="0" smtClean="0"/>
              <a:t>Coordination on the architectural framework</a:t>
            </a:r>
          </a:p>
          <a:p>
            <a:pPr lvl="1"/>
            <a:r>
              <a:rPr lang="en-US" altLang="zh-CN" sz="1800" dirty="0" smtClean="0"/>
              <a:t>Coordination on the key features and related multi-players interoperable management services to be supported towards autonomous networks</a:t>
            </a:r>
          </a:p>
          <a:p>
            <a:pPr lvl="1"/>
            <a:r>
              <a:rPr lang="en-US" altLang="zh-CN" sz="1800" dirty="0" smtClean="0"/>
              <a:t>Proof of Concept to show the Multi-SDO coordination achievement</a:t>
            </a:r>
            <a:endParaRPr lang="en-US" altLang="zh-CN" sz="2000" dirty="0" smtClean="0"/>
          </a:p>
          <a:p>
            <a:pPr marL="0" indent="0">
              <a:buNone/>
            </a:pPr>
            <a:r>
              <a:rPr lang="en-US" altLang="zh-CN" sz="2000" dirty="0" smtClean="0">
                <a:solidFill>
                  <a:srgbClr val="0000FF"/>
                </a:solidFill>
              </a:rPr>
              <a:t>Note: The following slides address the topic “Alignment </a:t>
            </a:r>
            <a:r>
              <a:rPr lang="en-US" altLang="zh-CN" sz="2000" dirty="0">
                <a:solidFill>
                  <a:srgbClr val="0000FF"/>
                </a:solidFill>
              </a:rPr>
              <a:t>of Autonomous networks related concepts and </a:t>
            </a:r>
            <a:r>
              <a:rPr lang="en-US" altLang="zh-CN" sz="2000" dirty="0" smtClean="0">
                <a:solidFill>
                  <a:srgbClr val="0000FF"/>
                </a:solidFill>
              </a:rPr>
              <a:t>definitions”.</a:t>
            </a:r>
            <a:endParaRPr lang="zh-CN" altLang="en-US" sz="2000" dirty="0">
              <a:solidFill>
                <a:srgbClr val="0000FF"/>
              </a:solidFill>
            </a:endParaRPr>
          </a:p>
        </p:txBody>
      </p:sp>
    </p:spTree>
    <p:extLst>
      <p:ext uri="{BB962C8B-B14F-4D97-AF65-F5344CB8AC3E}">
        <p14:creationId xmlns:p14="http://schemas.microsoft.com/office/powerpoint/2010/main" val="276791323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altLang="zh-CN" sz="3200" b="1" kern="1200" dirty="0">
                <a:solidFill>
                  <a:srgbClr val="C00000"/>
                </a:solidFill>
                <a:latin typeface="Calibri Light" panose="020F0302020204030204"/>
              </a:rPr>
              <a:t>Overview of 3GPP SA5 Rel-17 WIs/SIs</a:t>
            </a:r>
            <a:endParaRPr lang="zh-CN" altLang="en-US" sz="3200" b="1" kern="1200" dirty="0">
              <a:solidFill>
                <a:srgbClr val="C00000"/>
              </a:solidFill>
              <a:latin typeface="Calibri Light" panose="020F0302020204030204"/>
            </a:endParaRPr>
          </a:p>
        </p:txBody>
      </p:sp>
      <p:pic>
        <p:nvPicPr>
          <p:cNvPr id="7" name="图片 6"/>
          <p:cNvPicPr>
            <a:picLocks noChangeAspect="1"/>
          </p:cNvPicPr>
          <p:nvPr/>
        </p:nvPicPr>
        <p:blipFill>
          <a:blip r:embed="rId2"/>
          <a:stretch>
            <a:fillRect/>
          </a:stretch>
        </p:blipFill>
        <p:spPr>
          <a:xfrm>
            <a:off x="949025" y="1213827"/>
            <a:ext cx="10229720" cy="4369665"/>
          </a:xfrm>
          <a:prstGeom prst="rect">
            <a:avLst/>
          </a:prstGeom>
        </p:spPr>
      </p:pic>
      <p:sp>
        <p:nvSpPr>
          <p:cNvPr id="8" name="矩形 7"/>
          <p:cNvSpPr/>
          <p:nvPr/>
        </p:nvSpPr>
        <p:spPr>
          <a:xfrm>
            <a:off x="856733" y="5797677"/>
            <a:ext cx="10239633" cy="307777"/>
          </a:xfrm>
          <a:prstGeom prst="rect">
            <a:avLst/>
          </a:prstGeom>
        </p:spPr>
        <p:txBody>
          <a:bodyPr wrap="square">
            <a:spAutoFit/>
          </a:bodyPr>
          <a:lstStyle/>
          <a:p>
            <a:r>
              <a:rPr lang="en-US" altLang="zh-CN" sz="1400" dirty="0"/>
              <a:t>The Multi-SDO coordination </a:t>
            </a:r>
            <a:r>
              <a:rPr lang="en-US" altLang="zh-CN" sz="1400" dirty="0" smtClean="0"/>
              <a:t>related activities will be discussed under the related 3GPP SA5 Rel-17 </a:t>
            </a:r>
            <a:r>
              <a:rPr lang="en-US" altLang="zh-CN" sz="1400" dirty="0" err="1" smtClean="0"/>
              <a:t>Workitems</a:t>
            </a:r>
            <a:r>
              <a:rPr lang="en-US" altLang="zh-CN" sz="1400" dirty="0" smtClean="0"/>
              <a:t>/Study Items.</a:t>
            </a:r>
            <a:endParaRPr lang="en-US" altLang="zh-CN" sz="1400" dirty="0"/>
          </a:p>
        </p:txBody>
      </p:sp>
    </p:spTree>
    <p:extLst>
      <p:ext uri="{BB962C8B-B14F-4D97-AF65-F5344CB8AC3E}">
        <p14:creationId xmlns:p14="http://schemas.microsoft.com/office/powerpoint/2010/main" val="119823648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altLang="zh-CN" sz="3200" b="1" kern="1200" dirty="0">
                <a:solidFill>
                  <a:srgbClr val="C00000"/>
                </a:solidFill>
                <a:latin typeface="Calibri Light" panose="020F0302020204030204"/>
              </a:rPr>
              <a:t>SA5 concepts and definitions-Autonomous </a:t>
            </a:r>
            <a:r>
              <a:rPr lang="en-US" altLang="zh-CN" sz="3200" b="1" kern="1200" dirty="0" smtClean="0">
                <a:solidFill>
                  <a:srgbClr val="C00000"/>
                </a:solidFill>
                <a:latin typeface="Calibri Light" panose="020F0302020204030204"/>
              </a:rPr>
              <a:t>Network </a:t>
            </a:r>
            <a:r>
              <a:rPr lang="en-US" altLang="zh-CN" sz="3200" b="1" kern="1200" dirty="0">
                <a:solidFill>
                  <a:srgbClr val="C00000"/>
                </a:solidFill>
                <a:latin typeface="Calibri Light" panose="020F0302020204030204"/>
              </a:rPr>
              <a:t/>
            </a:r>
            <a:br>
              <a:rPr lang="en-US" altLang="zh-CN" sz="3200" b="1" kern="1200" dirty="0">
                <a:solidFill>
                  <a:srgbClr val="C00000"/>
                </a:solidFill>
                <a:latin typeface="Calibri Light" panose="020F0302020204030204"/>
              </a:rPr>
            </a:br>
            <a:r>
              <a:rPr lang="en-US" altLang="zh-CN" sz="3200" b="1" kern="1200" dirty="0">
                <a:solidFill>
                  <a:srgbClr val="C00000"/>
                </a:solidFill>
                <a:latin typeface="Calibri Light" panose="020F0302020204030204"/>
              </a:rPr>
              <a:t>(TS 28.100) </a:t>
            </a:r>
            <a:endParaRPr lang="zh-CN" altLang="en-US" sz="3200" b="1" kern="1200" dirty="0">
              <a:solidFill>
                <a:srgbClr val="C00000"/>
              </a:solidFill>
              <a:latin typeface="Calibri Light" panose="020F0302020204030204"/>
            </a:endParaRPr>
          </a:p>
        </p:txBody>
      </p:sp>
      <p:sp>
        <p:nvSpPr>
          <p:cNvPr id="3" name="内容占位符 2"/>
          <p:cNvSpPr>
            <a:spLocks noGrp="1"/>
          </p:cNvSpPr>
          <p:nvPr>
            <p:ph idx="1"/>
          </p:nvPr>
        </p:nvSpPr>
        <p:spPr>
          <a:xfrm>
            <a:off x="565321" y="1478691"/>
            <a:ext cx="11183938" cy="4830763"/>
          </a:xfrm>
        </p:spPr>
        <p:txBody>
          <a:bodyPr/>
          <a:lstStyle/>
          <a:p>
            <a:pPr marL="0" indent="0">
              <a:buNone/>
            </a:pPr>
            <a:r>
              <a:rPr lang="en-GB" altLang="zh-CN" sz="1600" b="1" dirty="0" smtClean="0"/>
              <a:t>Definition:</a:t>
            </a:r>
          </a:p>
          <a:p>
            <a:r>
              <a:rPr lang="en-GB" altLang="zh-CN" sz="1600" b="1" dirty="0" smtClean="0"/>
              <a:t>Autonomous </a:t>
            </a:r>
            <a:r>
              <a:rPr lang="en-GB" altLang="zh-CN" sz="1600" b="1" dirty="0"/>
              <a:t>Network</a:t>
            </a:r>
            <a:r>
              <a:rPr lang="en-GB" altLang="zh-CN" sz="1600" dirty="0"/>
              <a:t>: telecommunication system (including management system and network) with autonomy capabilities which is able to be governed by itself with minimal to no human intervention.</a:t>
            </a:r>
            <a:endParaRPr lang="zh-CN" altLang="zh-CN" sz="1600" i="1" dirty="0"/>
          </a:p>
          <a:p>
            <a:pPr marL="0" indent="0">
              <a:buNone/>
            </a:pPr>
            <a:endParaRPr lang="en-GB" altLang="zh-CN" sz="1600" b="1" dirty="0" smtClean="0"/>
          </a:p>
          <a:p>
            <a:pPr marL="0" indent="0">
              <a:buNone/>
            </a:pPr>
            <a:r>
              <a:rPr lang="en-GB" altLang="zh-CN" sz="1600" b="1" dirty="0" smtClean="0"/>
              <a:t>Concept:</a:t>
            </a:r>
            <a:endParaRPr lang="en-US" altLang="zh-CN" sz="1600" dirty="0" smtClean="0"/>
          </a:p>
          <a:p>
            <a:r>
              <a:rPr lang="en-GB" altLang="zh-CN" sz="1600" b="1" dirty="0"/>
              <a:t>4.1	Autonomous network concept</a:t>
            </a:r>
            <a:endParaRPr lang="zh-CN" altLang="zh-CN" sz="1600" b="1" dirty="0"/>
          </a:p>
          <a:p>
            <a:r>
              <a:rPr lang="en-GB" altLang="zh-CN" sz="1600" dirty="0"/>
              <a:t>The network become complex due to large number of devices and diversity of services. Different autonomy mechanisms are introduced in the industry to reduce the complexity of mobile network management and control. The ultimate goal for autonomous network is to enable telecommunication system (including management system and network) within the autonomy mechanisms (e.g. AI/ML) to be governed by itself with minimal to no human intervention. Autonomous network can reduce the operating expenditure (OPEX) associated with the autonomous management and control of the complexity network and improve the service experience to enable various vertical industries (e.g. autonomous vehicle, smart city</a:t>
            </a:r>
            <a:r>
              <a:rPr lang="en-GB" altLang="zh-CN" sz="1600" dirty="0" smtClean="0"/>
              <a:t>). Following </a:t>
            </a:r>
            <a:r>
              <a:rPr lang="en-GB" altLang="zh-CN" sz="1600" dirty="0"/>
              <a:t>are concepts related to autonomous network.</a:t>
            </a:r>
            <a:endParaRPr lang="zh-CN" altLang="zh-CN" sz="1600" dirty="0"/>
          </a:p>
          <a:p>
            <a:r>
              <a:rPr lang="en-GB" altLang="zh-CN" sz="1600" dirty="0"/>
              <a:t>- Autonomous network level is used to describe the level of autonomy capabilities in the autonomous network.</a:t>
            </a:r>
            <a:endParaRPr lang="zh-CN" altLang="zh-CN" sz="1600" dirty="0"/>
          </a:p>
          <a:p>
            <a:r>
              <a:rPr lang="en-GB" altLang="zh-CN" sz="1600" dirty="0"/>
              <a:t>- Self-Organization Network, Management data analytics, Intent driven management, closed loop SLS assurance are examples of enablers for autonomous network</a:t>
            </a:r>
            <a:r>
              <a:rPr lang="en-GB" altLang="zh-CN" sz="1600" dirty="0" smtClean="0"/>
              <a:t>.</a:t>
            </a:r>
            <a:endParaRPr lang="en-US" altLang="zh-CN" sz="1600" dirty="0" smtClean="0"/>
          </a:p>
        </p:txBody>
      </p:sp>
    </p:spTree>
    <p:extLst>
      <p:ext uri="{BB962C8B-B14F-4D97-AF65-F5344CB8AC3E}">
        <p14:creationId xmlns:p14="http://schemas.microsoft.com/office/powerpoint/2010/main" val="331134877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altLang="zh-CN" sz="3200" b="1" kern="1200" dirty="0">
                <a:solidFill>
                  <a:srgbClr val="C00000"/>
                </a:solidFill>
                <a:latin typeface="Calibri Light" panose="020F0302020204030204"/>
              </a:rPr>
              <a:t>SA5 concept and definitions- Autonomous </a:t>
            </a:r>
            <a:r>
              <a:rPr lang="en-US" altLang="zh-CN" sz="3200" b="1" kern="1200" dirty="0" smtClean="0">
                <a:solidFill>
                  <a:srgbClr val="C00000"/>
                </a:solidFill>
                <a:latin typeface="Calibri Light" panose="020F0302020204030204"/>
              </a:rPr>
              <a:t>Network </a:t>
            </a:r>
            <a:r>
              <a:rPr lang="en-US" altLang="zh-CN" sz="3200" b="1" kern="1200" dirty="0">
                <a:solidFill>
                  <a:srgbClr val="C00000"/>
                </a:solidFill>
                <a:latin typeface="Calibri Light" panose="020F0302020204030204"/>
              </a:rPr>
              <a:t>Level (TS 28.100) </a:t>
            </a:r>
            <a:endParaRPr lang="zh-CN" altLang="en-US" sz="3200" b="1" kern="1200" dirty="0">
              <a:solidFill>
                <a:srgbClr val="C00000"/>
              </a:solidFill>
              <a:latin typeface="Calibri Light" panose="020F0302020204030204"/>
            </a:endParaRPr>
          </a:p>
        </p:txBody>
      </p:sp>
      <p:sp>
        <p:nvSpPr>
          <p:cNvPr id="3" name="内容占位符 2"/>
          <p:cNvSpPr>
            <a:spLocks noGrp="1"/>
          </p:cNvSpPr>
          <p:nvPr>
            <p:ph idx="1"/>
          </p:nvPr>
        </p:nvSpPr>
        <p:spPr>
          <a:xfrm>
            <a:off x="565321" y="1478691"/>
            <a:ext cx="11183938" cy="4048898"/>
          </a:xfrm>
        </p:spPr>
        <p:txBody>
          <a:bodyPr/>
          <a:lstStyle/>
          <a:p>
            <a:pPr marL="0" indent="0">
              <a:buNone/>
            </a:pPr>
            <a:r>
              <a:rPr lang="en-GB" altLang="zh-CN" sz="1400" b="1" dirty="0" smtClean="0"/>
              <a:t>Definition:</a:t>
            </a:r>
          </a:p>
          <a:p>
            <a:r>
              <a:rPr lang="en-GB" altLang="zh-CN" sz="1400" b="1" dirty="0"/>
              <a:t>Autonomous Network Level</a:t>
            </a:r>
            <a:r>
              <a:rPr lang="en-GB" altLang="zh-CN" sz="1400" dirty="0"/>
              <a:t>:</a:t>
            </a:r>
            <a:r>
              <a:rPr lang="en-GB" altLang="zh-CN" sz="1400" i="1" dirty="0"/>
              <a:t> </a:t>
            </a:r>
            <a:r>
              <a:rPr lang="en-GB" altLang="zh-CN" sz="1400" dirty="0"/>
              <a:t>describes the level of autonomy capabilities in the autonomous network.</a:t>
            </a:r>
            <a:endParaRPr lang="zh-CN" altLang="zh-CN" sz="1400" i="1" dirty="0"/>
          </a:p>
          <a:p>
            <a:pPr marL="0" indent="0">
              <a:buNone/>
            </a:pPr>
            <a:endParaRPr lang="en-GB" altLang="zh-CN" sz="1400" b="1" dirty="0" smtClean="0"/>
          </a:p>
          <a:p>
            <a:pPr marL="0" indent="0">
              <a:buNone/>
            </a:pPr>
            <a:r>
              <a:rPr lang="en-GB" altLang="zh-CN" sz="1400" b="1" dirty="0" smtClean="0"/>
              <a:t>Concept:</a:t>
            </a:r>
            <a:endParaRPr lang="en-US" altLang="zh-CN" sz="1400" dirty="0" smtClean="0"/>
          </a:p>
          <a:p>
            <a:r>
              <a:rPr lang="en-GB" altLang="zh-CN" sz="1400" b="1" dirty="0"/>
              <a:t>4.2	Autonomous network level concept</a:t>
            </a:r>
            <a:endParaRPr lang="zh-CN" altLang="zh-CN" sz="1400" b="1" dirty="0"/>
          </a:p>
          <a:p>
            <a:r>
              <a:rPr lang="en-GB" altLang="zh-CN" sz="1400" dirty="0"/>
              <a:t>Different autonomy mechanisms in the telecommunication system may lead to different capabilities of autonomy and different operation efficiency on network management and control workflow, and indicates the level of autonomy of the network. The term Autonomous network level is used to describe the levels of autonomy capabilities in the autonomous network to improve the efficiency for network management and control. Participation of the human and telecommunication system in the network management and control workflow are different for each level and are important factors to evaluate the autonomous network levels. For each autonomous network level, some tasks can be performed by telecommunication system, some performed by human, and some performed by cooperation of human and telecommunication system. For example, in the highest autonomous network level, all tasks are performed by telecommunication system.</a:t>
            </a:r>
            <a:endParaRPr lang="zh-CN" altLang="zh-CN" sz="1400" dirty="0"/>
          </a:p>
          <a:p>
            <a:r>
              <a:rPr lang="en-GB" altLang="zh-CN" sz="1400" i="1" dirty="0"/>
              <a:t>Editor's Note: the concept of autonomous network and autonomous network level need to be revised and coordinated with other SDOs.</a:t>
            </a:r>
            <a:endParaRPr lang="zh-CN" altLang="zh-CN" sz="1400" dirty="0"/>
          </a:p>
        </p:txBody>
      </p:sp>
    </p:spTree>
    <p:extLst>
      <p:ext uri="{BB962C8B-B14F-4D97-AF65-F5344CB8AC3E}">
        <p14:creationId xmlns:p14="http://schemas.microsoft.com/office/powerpoint/2010/main" val="104341757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altLang="zh-CN" sz="3200" b="1" kern="1200" dirty="0">
                <a:solidFill>
                  <a:srgbClr val="C00000"/>
                </a:solidFill>
                <a:latin typeface="Calibri Light" panose="020F0302020204030204"/>
              </a:rPr>
              <a:t>SA5 concept and definitions- Intent driven management (TS 28.312) - 1</a:t>
            </a:r>
            <a:endParaRPr lang="zh-CN" altLang="en-US" sz="3200" b="1" kern="1200" dirty="0">
              <a:solidFill>
                <a:srgbClr val="C00000"/>
              </a:solidFill>
              <a:latin typeface="Calibri Light" panose="020F0302020204030204"/>
            </a:endParaRPr>
          </a:p>
        </p:txBody>
      </p:sp>
      <p:sp>
        <p:nvSpPr>
          <p:cNvPr id="3" name="内容占位符 2"/>
          <p:cNvSpPr>
            <a:spLocks noGrp="1"/>
          </p:cNvSpPr>
          <p:nvPr>
            <p:ph idx="1"/>
          </p:nvPr>
        </p:nvSpPr>
        <p:spPr>
          <a:xfrm>
            <a:off x="565321" y="1478691"/>
            <a:ext cx="11183938" cy="4048898"/>
          </a:xfrm>
        </p:spPr>
        <p:txBody>
          <a:bodyPr/>
          <a:lstStyle/>
          <a:p>
            <a:pPr marL="0" indent="0">
              <a:buNone/>
            </a:pPr>
            <a:r>
              <a:rPr lang="en-GB" altLang="zh-CN" sz="1400" b="1" dirty="0" smtClean="0"/>
              <a:t>Definition:</a:t>
            </a:r>
          </a:p>
          <a:p>
            <a:r>
              <a:rPr lang="en-GB" altLang="zh-CN" sz="1400" b="1" dirty="0"/>
              <a:t>Intent:</a:t>
            </a:r>
            <a:r>
              <a:rPr lang="en-GB" altLang="zh-CN" sz="1400" dirty="0"/>
              <a:t> the expectations including requirements, goals and constraints given to a 3GPP system, without specifying how to achieve them</a:t>
            </a:r>
            <a:r>
              <a:rPr lang="en-GB" altLang="zh-CN" sz="1400" dirty="0" smtClean="0"/>
              <a:t>.</a:t>
            </a:r>
            <a:endParaRPr lang="zh-CN" altLang="zh-CN" sz="1400" i="1" dirty="0"/>
          </a:p>
          <a:p>
            <a:pPr marL="0" indent="0">
              <a:buNone/>
            </a:pPr>
            <a:endParaRPr lang="en-GB" altLang="zh-CN" sz="1400" b="1" dirty="0" smtClean="0"/>
          </a:p>
          <a:p>
            <a:pPr marL="0" indent="0">
              <a:buNone/>
            </a:pPr>
            <a:r>
              <a:rPr lang="en-GB" altLang="zh-CN" sz="1400" b="1" dirty="0" smtClean="0"/>
              <a:t>Concept:</a:t>
            </a:r>
            <a:endParaRPr lang="en-US" altLang="zh-CN" sz="1400" dirty="0" smtClean="0"/>
          </a:p>
          <a:p>
            <a:r>
              <a:rPr lang="en-GB" altLang="zh-CN" sz="1400" b="1" dirty="0"/>
              <a:t>4.1	Intent concept</a:t>
            </a:r>
            <a:endParaRPr lang="zh-CN" altLang="zh-CN" sz="1400" b="1" dirty="0"/>
          </a:p>
          <a:p>
            <a:r>
              <a:rPr lang="en-GB" altLang="zh-CN" sz="1400" b="1" dirty="0"/>
              <a:t>4.1.1	Introduction</a:t>
            </a:r>
            <a:endParaRPr lang="zh-CN" altLang="zh-CN" sz="1400" b="1" dirty="0"/>
          </a:p>
          <a:p>
            <a:r>
              <a:rPr lang="en-GB" altLang="zh-CN" sz="1400" dirty="0"/>
              <a:t>An intent specifies the expectations including requirements, goals and constraints for a specific service or network management workflow. The intent expression information may include particular objective and possibly some related details. Following are some general concepts for intent:</a:t>
            </a:r>
            <a:endParaRPr lang="zh-CN" altLang="zh-CN" sz="1400" dirty="0"/>
          </a:p>
          <a:p>
            <a:pPr lvl="0"/>
            <a:r>
              <a:rPr lang="en-GB" altLang="zh-CN" sz="1400" dirty="0"/>
              <a:t>Intent is understandable by humans, and also needs to be interpreted by the machine without any ambiguity.</a:t>
            </a:r>
            <a:endParaRPr lang="zh-CN" altLang="zh-CN" sz="1400" dirty="0"/>
          </a:p>
          <a:p>
            <a:pPr lvl="0"/>
            <a:r>
              <a:rPr lang="en-GB" altLang="zh-CN" sz="1400" dirty="0"/>
              <a:t>Intent is declarative, which focus more on describing the “What” but less on “How”, which not only relieves the burden of the consumer knowing implementation details but also leaves room to allow the producer to explore alternative options and find optimal solution. Intent describes the properties that allows a satisfactory outcome.</a:t>
            </a:r>
            <a:endParaRPr lang="zh-CN" altLang="zh-CN" sz="1400" dirty="0"/>
          </a:p>
          <a:p>
            <a:pPr lvl="0"/>
            <a:r>
              <a:rPr lang="en-GB" altLang="zh-CN" sz="1400" dirty="0"/>
              <a:t>The expectations expressed by an intent is agnostic to the underlying system implementation, technology and infrastructure. Area can be used as managed object in the expectations expressed by an intent to achieve system implementation, technology and infrastructure agnostic.  </a:t>
            </a:r>
            <a:endParaRPr lang="zh-CN" altLang="zh-CN" sz="1400" dirty="0"/>
          </a:p>
          <a:p>
            <a:pPr lvl="0"/>
            <a:r>
              <a:rPr lang="en-GB" altLang="zh-CN" sz="1400" dirty="0"/>
              <a:t>Intent needs to be quantifiable from network data so that the fulfilment result can be measured and evaluated.</a:t>
            </a:r>
            <a:endParaRPr lang="zh-CN" altLang="zh-CN" sz="1400" dirty="0"/>
          </a:p>
          <a:p>
            <a:r>
              <a:rPr lang="en-GB" altLang="zh-CN" sz="1400" dirty="0"/>
              <a:t>Intent can be categorized based on different user types or different management scenario types</a:t>
            </a:r>
            <a:r>
              <a:rPr lang="en-GB" altLang="zh-CN" sz="1400" dirty="0" smtClean="0"/>
              <a:t>.</a:t>
            </a:r>
            <a:endParaRPr lang="en-US" altLang="zh-CN" sz="1400" dirty="0" smtClean="0"/>
          </a:p>
        </p:txBody>
      </p:sp>
    </p:spTree>
    <p:extLst>
      <p:ext uri="{BB962C8B-B14F-4D97-AF65-F5344CB8AC3E}">
        <p14:creationId xmlns:p14="http://schemas.microsoft.com/office/powerpoint/2010/main" val="110148557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altLang="zh-CN" sz="3200" b="1" kern="1200" dirty="0">
                <a:solidFill>
                  <a:srgbClr val="C00000"/>
                </a:solidFill>
                <a:latin typeface="Calibri Light" panose="020F0302020204030204"/>
              </a:rPr>
              <a:t>SA5 concepts and definitions- Intent driven management (TS 28.312) - 2</a:t>
            </a:r>
            <a:endParaRPr lang="zh-CN" altLang="en-US" sz="3200" b="1" kern="1200" dirty="0">
              <a:solidFill>
                <a:srgbClr val="C00000"/>
              </a:solidFill>
              <a:latin typeface="Calibri Light" panose="020F0302020204030204"/>
            </a:endParaRPr>
          </a:p>
        </p:txBody>
      </p:sp>
      <p:sp>
        <p:nvSpPr>
          <p:cNvPr id="7" name="矩形 6"/>
          <p:cNvSpPr/>
          <p:nvPr/>
        </p:nvSpPr>
        <p:spPr>
          <a:xfrm>
            <a:off x="378941" y="1330488"/>
            <a:ext cx="3548985" cy="276999"/>
          </a:xfrm>
          <a:prstGeom prst="rect">
            <a:avLst/>
          </a:prstGeom>
        </p:spPr>
        <p:txBody>
          <a:bodyPr wrap="none">
            <a:spAutoFit/>
          </a:bodyPr>
          <a:lstStyle/>
          <a:p>
            <a:pPr>
              <a:spcBef>
                <a:spcPts val="600"/>
              </a:spcBef>
              <a:spcAft>
                <a:spcPts val="900"/>
              </a:spcAft>
            </a:pPr>
            <a:r>
              <a:rPr lang="en-GB" altLang="zh-CN" sz="1200" b="1" dirty="0">
                <a:latin typeface="+mn-lt"/>
                <a:cs typeface="Times New Roman" panose="02020603050405020304" pitchFamily="18" charset="0"/>
              </a:rPr>
              <a:t>4.1.2	Intent categorizes based on user types</a:t>
            </a:r>
            <a:endParaRPr lang="zh-CN" altLang="zh-CN" sz="1200" b="1" dirty="0">
              <a:latin typeface="+mn-lt"/>
              <a:cs typeface="Times New Roman" panose="02020603050405020304" pitchFamily="18" charset="0"/>
            </a:endParaRPr>
          </a:p>
        </p:txBody>
      </p:sp>
      <p:pic>
        <p:nvPicPr>
          <p:cNvPr id="22532"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4974" y="1557763"/>
            <a:ext cx="3562350"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98853" y="3568092"/>
            <a:ext cx="6096000" cy="2868478"/>
          </a:xfrm>
          <a:prstGeom prst="rect">
            <a:avLst/>
          </a:prstGeom>
        </p:spPr>
        <p:txBody>
          <a:bodyPr>
            <a:spAutoFit/>
          </a:bodyPr>
          <a:lstStyle/>
          <a:p>
            <a:pPr marL="609585" indent="-609585">
              <a:spcBef>
                <a:spcPct val="20000"/>
              </a:spcBef>
              <a:buBlip>
                <a:blip r:embed="rId3"/>
              </a:buBlip>
            </a:pPr>
            <a:r>
              <a:rPr lang="en-US" altLang="zh-CN" sz="1100" b="1" dirty="0" smtClean="0">
                <a:latin typeface="+mn-lt"/>
                <a:cs typeface="+mn-cs"/>
              </a:rPr>
              <a:t>Intent </a:t>
            </a:r>
            <a:r>
              <a:rPr lang="en-US" altLang="zh-CN" sz="1100" b="1" dirty="0">
                <a:latin typeface="+mn-lt"/>
                <a:cs typeface="+mn-cs"/>
              </a:rPr>
              <a:t>from Communication Service Customer (Intent-CSC): </a:t>
            </a:r>
            <a:r>
              <a:rPr lang="en-US" altLang="zh-CN" sz="1100" dirty="0">
                <a:latin typeface="+mn-lt"/>
                <a:cs typeface="+mn-cs"/>
              </a:rPr>
              <a:t>Intent from Communication Service Customer enables Communication Service Customer (CSC) to provide what CSC would like to do for the communication service without knowing how to do the detailed management for communication service. For example, Intent-CSC can be 'Enable a V2X communication service for a group of vehicles in certain time'.</a:t>
            </a:r>
          </a:p>
          <a:p>
            <a:pPr marL="609585" indent="-609585">
              <a:spcBef>
                <a:spcPct val="20000"/>
              </a:spcBef>
              <a:buBlip>
                <a:blip r:embed="rId3"/>
              </a:buBlip>
            </a:pPr>
            <a:r>
              <a:rPr lang="en-US" altLang="zh-CN" sz="1100" b="1" dirty="0" smtClean="0">
                <a:latin typeface="+mn-lt"/>
                <a:cs typeface="+mn-cs"/>
              </a:rPr>
              <a:t>Intent </a:t>
            </a:r>
            <a:r>
              <a:rPr lang="en-US" altLang="zh-CN" sz="1100" b="1" dirty="0">
                <a:latin typeface="+mn-lt"/>
                <a:cs typeface="+mn-cs"/>
              </a:rPr>
              <a:t>from Communication Service Provider (Intent-CSP): </a:t>
            </a:r>
            <a:r>
              <a:rPr lang="en-US" altLang="zh-CN" sz="1100" dirty="0">
                <a:latin typeface="+mn-lt"/>
                <a:cs typeface="+mn-cs"/>
              </a:rPr>
              <a:t>Intent from Communication Service Provider enables Communication Service Provider (CSP) to express an intent about what CSP would like to do for network without knowing how to do the detailed management for network. For example, Intent-CSP can be 'Provide a network service supporting V2X communications for highway-417 to support 500 vehicles simultaneously'.</a:t>
            </a:r>
          </a:p>
          <a:p>
            <a:pPr marL="609585" indent="-609585">
              <a:spcBef>
                <a:spcPct val="20000"/>
              </a:spcBef>
              <a:buBlip>
                <a:blip r:embed="rId3"/>
              </a:buBlip>
            </a:pPr>
            <a:r>
              <a:rPr lang="en-US" altLang="zh-CN" sz="1100" b="1" dirty="0" smtClean="0">
                <a:latin typeface="+mn-lt"/>
                <a:cs typeface="+mn-cs"/>
              </a:rPr>
              <a:t>Intent </a:t>
            </a:r>
            <a:r>
              <a:rPr lang="en-US" altLang="zh-CN" sz="1100" b="1" dirty="0">
                <a:latin typeface="+mn-lt"/>
                <a:cs typeface="+mn-cs"/>
              </a:rPr>
              <a:t>from Network Operator(Intent-NOP): </a:t>
            </a:r>
            <a:r>
              <a:rPr lang="en-US" altLang="zh-CN" sz="1100" dirty="0">
                <a:latin typeface="+mn-lt"/>
                <a:cs typeface="+mn-cs"/>
              </a:rPr>
              <a:t>Intent from Network Operator enables Network Operator (NOP) to provide what NOP would like to do for group of network elements (i.e. subnetwork) management and control without knowing how to do the detailed management for the network elements. For example, Intent-NOP can be 'Provide a radio network service to satisfy the specified coverage requirements and UE throughput requirement in certain area'.</a:t>
            </a:r>
          </a:p>
        </p:txBody>
      </p:sp>
      <p:sp>
        <p:nvSpPr>
          <p:cNvPr id="10" name="矩形 9"/>
          <p:cNvSpPr/>
          <p:nvPr/>
        </p:nvSpPr>
        <p:spPr>
          <a:xfrm>
            <a:off x="6409037" y="1397015"/>
            <a:ext cx="4690451" cy="276999"/>
          </a:xfrm>
          <a:prstGeom prst="rect">
            <a:avLst/>
          </a:prstGeom>
        </p:spPr>
        <p:txBody>
          <a:bodyPr wrap="none">
            <a:spAutoFit/>
          </a:bodyPr>
          <a:lstStyle/>
          <a:p>
            <a:pPr>
              <a:spcBef>
                <a:spcPts val="600"/>
              </a:spcBef>
              <a:spcAft>
                <a:spcPts val="900"/>
              </a:spcAft>
            </a:pPr>
            <a:r>
              <a:rPr lang="en-GB" altLang="zh-CN" sz="1200" b="1" dirty="0">
                <a:latin typeface="+mn-lt"/>
                <a:cs typeface="Times New Roman" panose="02020603050405020304" pitchFamily="18" charset="0"/>
              </a:rPr>
              <a:t>4.1.3	Intent categorizes based on management scenario types</a:t>
            </a:r>
            <a:endParaRPr lang="zh-CN" altLang="zh-CN" sz="1200" b="1" dirty="0">
              <a:latin typeface="+mn-lt"/>
              <a:cs typeface="Times New Roman" panose="02020603050405020304" pitchFamily="18" charset="0"/>
            </a:endParaRPr>
          </a:p>
        </p:txBody>
      </p:sp>
      <p:sp>
        <p:nvSpPr>
          <p:cNvPr id="11" name="矩形 10"/>
          <p:cNvSpPr/>
          <p:nvPr/>
        </p:nvSpPr>
        <p:spPr>
          <a:xfrm>
            <a:off x="6277232" y="1901444"/>
            <a:ext cx="5609967" cy="4447371"/>
          </a:xfrm>
          <a:prstGeom prst="rect">
            <a:avLst/>
          </a:prstGeom>
        </p:spPr>
        <p:txBody>
          <a:bodyPr wrap="square">
            <a:spAutoFit/>
          </a:bodyPr>
          <a:lstStyle/>
          <a:p>
            <a:pPr marL="342900" lvl="0" indent="-342900" algn="just">
              <a:spcAft>
                <a:spcPts val="900"/>
              </a:spcAft>
              <a:buFont typeface="Times New Roman" panose="02020603050405020304" pitchFamily="18" charset="0"/>
              <a:buChar char="-"/>
            </a:pPr>
            <a:r>
              <a:rPr lang="en-GB" altLang="zh-CN" sz="1100" b="1" dirty="0">
                <a:latin typeface="+mn-lt"/>
              </a:rPr>
              <a:t>Intent for network and service design/planning:</a:t>
            </a:r>
            <a:r>
              <a:rPr lang="en-GB" altLang="zh-CN" sz="1100" dirty="0">
                <a:latin typeface="+mn-lt"/>
              </a:rPr>
              <a:t> Editor’s Note: The Intent for network and service design/planning is FFS.</a:t>
            </a:r>
            <a:endParaRPr lang="zh-CN" altLang="zh-CN" sz="1100" dirty="0">
              <a:latin typeface="+mn-lt"/>
            </a:endParaRPr>
          </a:p>
          <a:p>
            <a:pPr marL="342900" lvl="0" indent="-342900" algn="just">
              <a:spcAft>
                <a:spcPts val="900"/>
              </a:spcAft>
              <a:buFont typeface="Times New Roman" panose="02020603050405020304" pitchFamily="18" charset="0"/>
              <a:buChar char="-"/>
            </a:pPr>
            <a:r>
              <a:rPr lang="en-GB" altLang="zh-CN" sz="1100" b="1" dirty="0">
                <a:latin typeface="+mn-lt"/>
              </a:rPr>
              <a:t>Intent for network and service deployment:</a:t>
            </a:r>
            <a:r>
              <a:rPr lang="en-GB" altLang="zh-CN" sz="1100" dirty="0">
                <a:latin typeface="+mn-lt"/>
              </a:rPr>
              <a:t> enables a consumer to express the network or service instance to be deployed. Examples of intent for network and service deployment are “Provisioning radio network in the specified area with specified frequency information, transport information, and radio information (e.g. range of PCI, Cell Id), network capacity and performance information” or “provisioning radio service in the specified area with certain service characteristics (e.g. SLS)”.</a:t>
            </a:r>
            <a:endParaRPr lang="zh-CN" altLang="zh-CN" sz="1100" dirty="0">
              <a:latin typeface="+mn-lt"/>
            </a:endParaRPr>
          </a:p>
          <a:p>
            <a:pPr marL="342900" lvl="0" indent="-342900" algn="just">
              <a:spcAft>
                <a:spcPts val="900"/>
              </a:spcAft>
              <a:buFont typeface="Times New Roman" panose="02020603050405020304" pitchFamily="18" charset="0"/>
              <a:buChar char="-"/>
            </a:pPr>
            <a:r>
              <a:rPr lang="en-GB" altLang="zh-CN" sz="1100" b="1" dirty="0">
                <a:latin typeface="+mn-lt"/>
              </a:rPr>
              <a:t>Intent for network and service assurance</a:t>
            </a:r>
            <a:r>
              <a:rPr lang="en-GB" altLang="zh-CN" sz="1100" dirty="0">
                <a:latin typeface="+mn-lt"/>
              </a:rPr>
              <a:t>: enables a consumer to express intents for network and service assurance, and the following two sub-groups:</a:t>
            </a:r>
            <a:endParaRPr lang="zh-CN" altLang="zh-CN" sz="1100" dirty="0">
              <a:latin typeface="+mn-lt"/>
            </a:endParaRPr>
          </a:p>
          <a:p>
            <a:pPr marL="742950" lvl="1" indent="-285750" algn="just">
              <a:spcAft>
                <a:spcPts val="900"/>
              </a:spcAft>
              <a:buFont typeface="Wingdings" panose="05000000000000000000" pitchFamily="2" charset="2"/>
              <a:buChar char=""/>
            </a:pPr>
            <a:r>
              <a:rPr lang="en-GB" altLang="zh-CN" sz="1100" b="1" dirty="0">
                <a:latin typeface="+mn-lt"/>
                <a:ea typeface="等线" panose="02010600030101010101" pitchFamily="2" charset="-122"/>
              </a:rPr>
              <a:t>Intent for network and service maintenance: </a:t>
            </a:r>
            <a:r>
              <a:rPr lang="en-GB" altLang="zh-CN" sz="1100" dirty="0">
                <a:latin typeface="+mn-lt"/>
                <a:ea typeface="等线" panose="02010600030101010101" pitchFamily="2" charset="-122"/>
              </a:rPr>
              <a:t>enables a consumer to express the network and service status (e.g. performance, alarm, issue) to be monitored or the network and service issues to be addressed. Examples of intent for network and service maintenance are “Monitoring coverage performance in the specified area by geographic grid granularity” or “Addressing the certain weak coverage issues in specified area”.</a:t>
            </a:r>
            <a:endParaRPr lang="zh-CN" altLang="zh-CN" sz="1100" dirty="0">
              <a:latin typeface="+mn-lt"/>
              <a:ea typeface="等线" panose="02010600030101010101" pitchFamily="2" charset="-122"/>
            </a:endParaRPr>
          </a:p>
          <a:p>
            <a:pPr marL="742950" lvl="1" indent="-285750" algn="just">
              <a:spcAft>
                <a:spcPts val="900"/>
              </a:spcAft>
              <a:buFont typeface="Wingdings" panose="05000000000000000000" pitchFamily="2" charset="2"/>
              <a:buChar char=""/>
            </a:pPr>
            <a:r>
              <a:rPr lang="en-GB" altLang="zh-CN" sz="1100" b="1" dirty="0">
                <a:latin typeface="+mn-lt"/>
                <a:ea typeface="等线" panose="02010600030101010101" pitchFamily="2" charset="-122"/>
              </a:rPr>
              <a:t>Intent for network and service optimization/assurance: </a:t>
            </a:r>
            <a:r>
              <a:rPr lang="en-GB" altLang="zh-CN" sz="1100" dirty="0">
                <a:latin typeface="+mn-lt"/>
                <a:ea typeface="等线" panose="02010600030101010101" pitchFamily="2" charset="-122"/>
              </a:rPr>
              <a:t>enables a consumer to express the performance objectives of network and service to be improved. Examples of intent for network and service optimization are “Optimize radio network in the specified area with certain RAN UE throughput objectives (e.g. target average RAN UE DL throughput, target percentage of UE with the RAN UE DL throughout less than 5Mbps)” or “Optimize radio network in the specified area with certain coverage objectives (e.g. target coverage ratio, target average RSRP)”.</a:t>
            </a:r>
            <a:endParaRPr lang="zh-CN" altLang="zh-CN" sz="1100" dirty="0">
              <a:effectLst/>
              <a:latin typeface="+mn-lt"/>
              <a:ea typeface="等线" panose="02010600030101010101" pitchFamily="2" charset="-122"/>
            </a:endParaRPr>
          </a:p>
        </p:txBody>
      </p:sp>
    </p:spTree>
    <p:extLst>
      <p:ext uri="{BB962C8B-B14F-4D97-AF65-F5344CB8AC3E}">
        <p14:creationId xmlns:p14="http://schemas.microsoft.com/office/powerpoint/2010/main" val="26649317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135973</TotalTime>
  <Words>1347</Words>
  <Application>Microsoft Office PowerPoint</Application>
  <PresentationFormat>宽屏</PresentationFormat>
  <Paragraphs>147</Paragraphs>
  <Slides>14</Slides>
  <Notes>1</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14</vt:i4>
      </vt:variant>
    </vt:vector>
  </HeadingPairs>
  <TitlesOfParts>
    <vt:vector size="23" baseType="lpstr">
      <vt:lpstr>等线</vt:lpstr>
      <vt:lpstr>宋体</vt:lpstr>
      <vt:lpstr>Arial</vt:lpstr>
      <vt:lpstr>Calibri</vt:lpstr>
      <vt:lpstr>Calibri Light</vt:lpstr>
      <vt:lpstr>Times New Roman</vt:lpstr>
      <vt:lpstr>Wingdings</vt:lpstr>
      <vt:lpstr>Office Theme</vt:lpstr>
      <vt:lpstr>Document</vt:lpstr>
      <vt:lpstr>   3GPP SA5 inputs to progressing the Multi SDO Autonomous Network coordination  </vt:lpstr>
      <vt:lpstr>Contents</vt:lpstr>
      <vt:lpstr>Background</vt:lpstr>
      <vt:lpstr>SA5 opinion on progressing the Multi-SDO Autonomous Network coordination </vt:lpstr>
      <vt:lpstr>Overview of 3GPP SA5 Rel-17 WIs/SIs</vt:lpstr>
      <vt:lpstr>SA5 concepts and definitions-Autonomous Network  (TS 28.100) </vt:lpstr>
      <vt:lpstr>SA5 concept and definitions- Autonomous Network Level (TS 28.100) </vt:lpstr>
      <vt:lpstr>SA5 concept and definitions- Intent driven management (TS 28.312) - 1</vt:lpstr>
      <vt:lpstr>SA5 concepts and definitions- Intent driven management (TS 28.312) - 2</vt:lpstr>
      <vt:lpstr>SA5 concept and definitions- Control loops (TS 28.535) - 1</vt:lpstr>
      <vt:lpstr>SA5 concept and definitions- Control loops (TS 28.535) - 2</vt:lpstr>
      <vt:lpstr>SA5 concept and definitions- Autonomous Domain (TS 28.533) </vt:lpstr>
      <vt:lpstr>PowerPoint 演示文稿</vt:lpstr>
      <vt:lpstr>PowerPoint 演示文稿</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0227</cp:lastModifiedBy>
  <cp:revision>3552</cp:revision>
  <dcterms:created xsi:type="dcterms:W3CDTF">2008-08-30T09:32:10Z</dcterms:created>
  <dcterms:modified xsi:type="dcterms:W3CDTF">2021-02-28T11:03:38Z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(3)C9oRHm1vSRWpaZfEZiB/d0CoqWXLHJjMAR6i7TCFqrhIYgycfPxUA5LqW+AbZ/0pOJCQ4LKS
j9xV5NASKU1qaSuf1gkBtBsErwrLeSvdUpDdtSlWNeu55LPiDbINexKKry/Y8sY4gKmPBjaT
SqrDvrm8UF7g5bt1h4f/fq0V9JbpzjxPvmJjy54vKrhuZ8N/DLWm+Yu5UNoSZ/yj2zbhgjpS
zJcsL9X+zvbPS7FsOf</vt:lpwstr>
  </property>
  <property fmtid="{D5CDD505-2E9C-101B-9397-08002B2CF9AE}" pid="3" name="_2015_ms_pID_7253431">
    <vt:lpwstr>aI8LisUO2Z+kiTl1eRtTVLtFsDZVgfDGQDTaOTH6xgsFfS0TtDmkzy
OnlwmA3ly83bRykKI5Dzlp2FHTRIsv5ojdIj1cMU+BF9fswJwjfq6EBT9OP2AJ/cuXSITyIP
stt+GdI25DmI6GuPfTGzMNDLWLKN0eCrIShKrmGXESR+pp+u4xocTaRK9IJFu7chqGUOjg56
hdHzxqTiJTbRTkNbqE4ruBX0pWXV3GKXhupT</vt:lpwstr>
  </property>
  <property fmtid="{D5CDD505-2E9C-101B-9397-08002B2CF9AE}" pid="4" name="_2015_ms_pID_7253432">
    <vt:lpwstr>Jw==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1598527233</vt:lpwstr>
  </property>
</Properties>
</file>